
<file path=[Content_Types].xml><?xml version="1.0" encoding="utf-8"?>
<Types xmlns="http://schemas.openxmlformats.org/package/2006/content-types">
  <Default Extension="fntdata" ContentType="application/x-fontdata"/>
  <Default Extension="gif" ContentType="image/gif"/>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7" r:id="rId17"/>
    <p:sldId id="271" r:id="rId18"/>
    <p:sldId id="272" r:id="rId19"/>
    <p:sldId id="273" r:id="rId20"/>
    <p:sldId id="274" r:id="rId21"/>
    <p:sldId id="275" r:id="rId22"/>
  </p:sldIdLst>
  <p:sldSz cx="9144000" cy="5143500" type="screen16x9"/>
  <p:notesSz cx="6858000" cy="9144000"/>
  <p:embeddedFontLst>
    <p:embeddedFont>
      <p:font typeface="Lato" panose="020F0302020204030203" pitchFamily="34" charset="77"/>
      <p:regular r:id="rId24"/>
      <p:bold r:id="rId25"/>
      <p:italic r:id="rId26"/>
      <p:boldItalic r:id="rId27"/>
    </p:embeddedFont>
    <p:embeddedFont>
      <p:font typeface="Montserrat" pitchFamily="2" charset="77"/>
      <p:regular r:id="rId28"/>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7"/>
    <p:restoredTop sz="63360"/>
  </p:normalViewPr>
  <p:slideViewPr>
    <p:cSldViewPr snapToGrid="0">
      <p:cViewPr varScale="1">
        <p:scale>
          <a:sx n="108" d="100"/>
          <a:sy n="108" d="100"/>
        </p:scale>
        <p:origin x="156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Hi everyone. Today we will discuss the problem of lip-syncing a talking face video to match a target speech segment to the lip and facial expression of the person in the video. This can also be referred to as an audio deepfake.</a:t>
            </a:r>
            <a:endParaRPr sz="1400">
              <a:solidFill>
                <a:schemeClr val="dk1"/>
              </a:solidFill>
            </a:endParaRPr>
          </a:p>
          <a:p>
            <a:pPr marL="0" lvl="0" indent="0" algn="l" rtl="0">
              <a:spcBef>
                <a:spcPts val="0"/>
              </a:spcBef>
              <a:spcAft>
                <a:spcPts val="0"/>
              </a:spcAft>
              <a:buNone/>
            </a:pPr>
            <a:r>
              <a:rPr lang="en" sz="1400">
                <a:solidFill>
                  <a:schemeClr val="dk1"/>
                </a:solidFill>
              </a:rPr>
              <a:t>The primary task is to achieve accurate audio-video synchronization given a person’s face in a static image or video and a target audio clip. </a:t>
            </a:r>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d51a3bfd93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d51a3bfd93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Profile view of the detected face usually suffers from skewed lip movements </a:t>
            </a:r>
            <a:r>
              <a:rPr lang="en" sz="1200" dirty="0" err="1">
                <a:solidFill>
                  <a:schemeClr val="dk1"/>
                </a:solidFill>
              </a:rPr>
              <a:t>i.e</a:t>
            </a:r>
            <a:r>
              <a:rPr lang="en" sz="1200" dirty="0">
                <a:solidFill>
                  <a:schemeClr val="dk1"/>
                </a:solidFill>
              </a:rPr>
              <a:t> One side of lip has more movement than the other side.</a:t>
            </a:r>
            <a:endParaRPr sz="1200" dirty="0">
              <a:solidFill>
                <a:schemeClr val="dk1"/>
              </a:solidFill>
            </a:endParaRPr>
          </a:p>
          <a:p>
            <a:pPr marL="0" lvl="0" indent="0" algn="l" rtl="0">
              <a:spcBef>
                <a:spcPts val="0"/>
              </a:spcBef>
              <a:spcAft>
                <a:spcPts val="0"/>
              </a:spcAft>
              <a:buNone/>
            </a:pPr>
            <a:endParaRPr sz="1400"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d14ff753d3_7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d14ff753d3_7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a:t>Notice, how the background music leads to vibrating lips.. Audio encoder should distinguish between background sound and speaker sound.</a:t>
            </a:r>
            <a:endParaRPr sz="1200" dirty="0"/>
          </a:p>
          <a:p>
            <a:pPr marL="0" lvl="0" indent="0" algn="l" rtl="0">
              <a:spcBef>
                <a:spcPts val="0"/>
              </a:spcBef>
              <a:spcAft>
                <a:spcPts val="0"/>
              </a:spcAft>
              <a:buClr>
                <a:schemeClr val="dk1"/>
              </a:buClr>
              <a:buSzPts val="1100"/>
              <a:buFont typeface="Arial"/>
              <a:buNone/>
            </a:pPr>
            <a:r>
              <a:rPr lang="en" sz="1200" dirty="0"/>
              <a:t>Also notice how one side of lip has more lip movement than the other, due to presence of profile face.</a:t>
            </a:r>
            <a:endParaRPr dirty="0"/>
          </a:p>
          <a:p>
            <a:pPr marL="0" lvl="0" indent="0" algn="l" rtl="0">
              <a:spcBef>
                <a:spcPts val="0"/>
              </a:spcBef>
              <a:spcAft>
                <a:spcPts val="0"/>
              </a:spcAft>
              <a:buNone/>
            </a:pPr>
            <a:endParaRPr dirty="0">
              <a:solidFill>
                <a:schemeClr val="dk1"/>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d14ff753d3_7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d14ff753d3_7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In many cases, generated face images have crooked teeth, leading to very random/ discontinuous teeth contour,</a:t>
            </a:r>
            <a:endParaRPr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14ff753d3_7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d14ff753d3_7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We also noticed that the model performs worse on faces with certain facial expressions . </a:t>
            </a:r>
            <a:r>
              <a:rPr lang="en-US" sz="1200" dirty="0"/>
              <a:t>L</a:t>
            </a:r>
            <a:r>
              <a:rPr lang="en" sz="1200" dirty="0" err="1"/>
              <a:t>ike</a:t>
            </a:r>
            <a:r>
              <a:rPr lang="en" sz="1200" dirty="0"/>
              <a:t> in deep frown.</a:t>
            </a:r>
            <a:endParaRPr sz="1350" dirty="0">
              <a:solidFill>
                <a:schemeClr val="dk1"/>
              </a:solidFill>
              <a:highlight>
                <a:srgbClr val="FFFFFF"/>
              </a:highlight>
            </a:endParaRP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sz="1300" dirty="0">
                <a:solidFill>
                  <a:schemeClr val="dk1"/>
                </a:solidFill>
              </a:rPr>
              <a:t>Notice how the  the generated face image </a:t>
            </a:r>
            <a:r>
              <a:rPr lang="en" sz="1300" dirty="0">
                <a:solidFill>
                  <a:srgbClr val="1B212C"/>
                </a:solidFill>
                <a:latin typeface="Lato"/>
                <a:ea typeface="Lato"/>
                <a:cs typeface="Lato"/>
                <a:sym typeface="Lato"/>
              </a:rPr>
              <a:t>have smoothed out the teeth and lip pixels.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solidFill>
                <a:schemeClr val="dk1"/>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d51a3bfd93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d51a3bfd93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We faced many implementational challenges- mostly due to the large dataset size and huge model trainable parameters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Another implementation challenge has to do with the limitations of Google </a:t>
            </a:r>
            <a:r>
              <a:rPr lang="en-US" dirty="0" err="1"/>
              <a:t>Colab</a:t>
            </a:r>
            <a:r>
              <a:rPr lang="en-US" dirty="0"/>
              <a:t> including running session timeouts and disk quota constraints.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dirty="0">
              <a:solidFill>
                <a:schemeClr val="tx1"/>
              </a:solidFill>
            </a:endParaRPr>
          </a:p>
          <a:p>
            <a:pPr marL="0" lvl="0" indent="0" algn="l" rtl="0">
              <a:spcBef>
                <a:spcPts val="0"/>
              </a:spcBef>
              <a:spcAft>
                <a:spcPts val="0"/>
              </a:spcAft>
              <a:buNone/>
            </a:pPr>
            <a:endParaRPr lang="en" dirty="0"/>
          </a:p>
          <a:p>
            <a:pPr marL="0" lvl="0" indent="0" algn="l" rtl="0">
              <a:spcBef>
                <a:spcPts val="0"/>
              </a:spcBef>
              <a:spcAft>
                <a:spcPts val="0"/>
              </a:spcAft>
              <a:buNone/>
            </a:pP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One implementation challenge that we faced early on was the fact that the LRS2 dataset acquisition and pre-processing tasks were not easy given its huge size (roughly 50GB). In order to resolve this issue, we downloaded the files to google drive and mounted a shared drive on Google </a:t>
            </a:r>
            <a:r>
              <a:rPr lang="en" dirty="0" err="1"/>
              <a:t>Colab</a:t>
            </a:r>
            <a:r>
              <a:rPr lang="en" dirty="0"/>
              <a:t> VM.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Another implementation challenge has to do with the limitations of Google </a:t>
            </a:r>
            <a:r>
              <a:rPr lang="en" dirty="0" err="1"/>
              <a:t>Colab</a:t>
            </a:r>
            <a:r>
              <a:rPr lang="en" dirty="0"/>
              <a:t> including running session timeouts and disk quota constraints.  </a:t>
            </a:r>
            <a:endParaRPr dirty="0"/>
          </a:p>
          <a:p>
            <a:pPr marL="0" lvl="0" indent="0" algn="l" rtl="0">
              <a:spcBef>
                <a:spcPts val="0"/>
              </a:spcBef>
              <a:spcAft>
                <a:spcPts val="0"/>
              </a:spcAft>
              <a:buNone/>
            </a:pPr>
            <a:r>
              <a:rPr lang="en" dirty="0"/>
              <a:t>Even having a google </a:t>
            </a:r>
            <a:r>
              <a:rPr lang="en" dirty="0" err="1"/>
              <a:t>colab</a:t>
            </a:r>
            <a:r>
              <a:rPr lang="en" dirty="0"/>
              <a:t> PRO subscription, it closes the job after a certain time (not fixed, usually 24ish </a:t>
            </a:r>
            <a:r>
              <a:rPr lang="en" dirty="0" err="1"/>
              <a:t>hr</a:t>
            </a:r>
            <a:r>
              <a:rPr lang="en" dirty="0"/>
              <a:t>). We had to be cautious not to exhaust google drive disk quota or File read-write operations.</a:t>
            </a:r>
            <a:endParaRPr dirty="0"/>
          </a:p>
          <a:p>
            <a:pPr marL="0" lvl="0" indent="0" algn="l" rtl="0">
              <a:lnSpc>
                <a:spcPct val="115000"/>
              </a:lnSpc>
              <a:spcBef>
                <a:spcPts val="0"/>
              </a:spcBef>
              <a:spcAft>
                <a:spcPts val="0"/>
              </a:spcAft>
              <a:buClr>
                <a:schemeClr val="dk1"/>
              </a:buClr>
              <a:buSzPts val="1100"/>
              <a:buFont typeface="Arial"/>
              <a:buNone/>
            </a:pPr>
            <a:endParaRPr sz="1250" dirty="0">
              <a:solidFill>
                <a:schemeClr val="dk1"/>
              </a:solidFill>
              <a:highlight>
                <a:srgbClr val="FFFFFF"/>
              </a:highlight>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d14ff753d3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d14ff753d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endParaRPr lang="en-US" sz="1100" b="0" i="0" u="none" strike="noStrike" cap="none" dirty="0">
              <a:solidFill>
                <a:srgbClr val="000000"/>
              </a:solidFill>
              <a:effectLst/>
              <a:highlight>
                <a:srgbClr val="FFFFFF"/>
              </a:highlight>
              <a:latin typeface="Arial"/>
              <a:ea typeface="Arial"/>
              <a:cs typeface="Arial"/>
              <a:sym typeface="Arial"/>
            </a:endParaRPr>
          </a:p>
          <a:p>
            <a:pPr rtl="0" fontAlgn="base"/>
            <a:r>
              <a:rPr lang="en-US" sz="1100" b="0" i="0" u="none" strike="noStrike" cap="none" dirty="0">
                <a:solidFill>
                  <a:srgbClr val="000000"/>
                </a:solidFill>
                <a:effectLst/>
                <a:highlight>
                  <a:srgbClr val="FFFFFF"/>
                </a:highlight>
                <a:latin typeface="Arial"/>
                <a:ea typeface="Arial"/>
                <a:cs typeface="Arial"/>
                <a:sym typeface="Arial"/>
              </a:rPr>
              <a:t>However, this model is way more useful despite its shortcomings.</a:t>
            </a:r>
          </a:p>
          <a:p>
            <a:pPr rtl="0" fontAlgn="base"/>
            <a:endParaRPr lang="en-US" sz="1100" b="0" i="0" u="none" strike="noStrike" cap="none" dirty="0">
              <a:solidFill>
                <a:srgbClr val="000000"/>
              </a:solidFill>
              <a:effectLst/>
              <a:highlight>
                <a:srgbClr val="FFFFFF"/>
              </a:highlight>
              <a:latin typeface="Arial"/>
              <a:ea typeface="Arial"/>
              <a:cs typeface="Arial"/>
              <a:sym typeface="Arial"/>
            </a:endParaRPr>
          </a:p>
          <a:p>
            <a:pPr rtl="0" fontAlgn="base"/>
            <a:endParaRPr lang="en-US" sz="1100" b="0" i="0" u="none" strike="noStrike" cap="none" dirty="0">
              <a:solidFill>
                <a:srgbClr val="000000"/>
              </a:solidFill>
              <a:effectLst/>
              <a:highlight>
                <a:srgbClr val="FFFFFF"/>
              </a:highlight>
              <a:latin typeface="Arial"/>
              <a:ea typeface="Arial"/>
              <a:cs typeface="Arial"/>
              <a:sym typeface="Arial"/>
            </a:endParaRPr>
          </a:p>
          <a:p>
            <a:pPr rtl="0" fontAlgn="base"/>
            <a:r>
              <a:rPr lang="en-US" sz="1100" b="0" i="0" u="none" strike="noStrike" cap="none" dirty="0">
                <a:solidFill>
                  <a:srgbClr val="000000"/>
                </a:solidFill>
                <a:effectLst/>
                <a:highlight>
                  <a:srgbClr val="FFFFFF"/>
                </a:highlight>
                <a:latin typeface="Arial"/>
                <a:ea typeface="Arial"/>
                <a:cs typeface="Arial"/>
                <a:sym typeface="Arial"/>
              </a:rPr>
              <a:t>Whenever we record, we tend to make some mistake that we want to modify later, but what if the error is in the middle of the video, we need to record it again;</a:t>
            </a:r>
          </a:p>
          <a:p>
            <a:pPr rtl="0" fontAlgn="base"/>
            <a:endParaRPr lang="en-US" sz="1100" b="0" i="0" u="none" strike="noStrike" cap="none" dirty="0">
              <a:solidFill>
                <a:srgbClr val="000000"/>
              </a:solidFill>
              <a:effectLst/>
              <a:highlight>
                <a:srgbClr val="FFFFFF"/>
              </a:highlight>
              <a:latin typeface="Arial"/>
              <a:ea typeface="Arial"/>
              <a:cs typeface="Arial"/>
              <a:sym typeface="Arial"/>
            </a:endParaRPr>
          </a:p>
          <a:p>
            <a:pPr rtl="0" fontAlgn="base"/>
            <a:endParaRPr lang="en-US" sz="1100" b="0" i="0" u="none" strike="noStrike" cap="none" dirty="0">
              <a:solidFill>
                <a:srgbClr val="000000"/>
              </a:solidFill>
              <a:effectLst/>
              <a:highlight>
                <a:srgbClr val="FFFFFF"/>
              </a:highlight>
              <a:latin typeface="Arial"/>
              <a:ea typeface="Arial"/>
              <a:cs typeface="Arial"/>
              <a:sym typeface="Arial"/>
            </a:endParaRPr>
          </a:p>
          <a:p>
            <a:pPr rtl="0" fontAlgn="base"/>
            <a:r>
              <a:rPr lang="en-US" sz="1100" b="0" i="0" u="none" strike="noStrike" cap="none" dirty="0">
                <a:solidFill>
                  <a:srgbClr val="000000"/>
                </a:solidFill>
                <a:effectLst/>
                <a:highlight>
                  <a:srgbClr val="FFFFFF"/>
                </a:highlight>
                <a:latin typeface="Arial"/>
                <a:ea typeface="Arial"/>
                <a:cs typeface="Arial"/>
                <a:sym typeface="Arial"/>
              </a:rPr>
              <a:t>One of my friend’s startup </a:t>
            </a:r>
            <a:r>
              <a:rPr lang="en-US" sz="1100" b="0" i="0" u="none" strike="noStrike" cap="none" dirty="0" err="1">
                <a:solidFill>
                  <a:srgbClr val="000000"/>
                </a:solidFill>
                <a:effectLst/>
                <a:highlight>
                  <a:srgbClr val="FFFFFF"/>
                </a:highlight>
                <a:latin typeface="Arial"/>
                <a:ea typeface="Arial"/>
                <a:cs typeface="Arial"/>
                <a:sym typeface="Arial"/>
              </a:rPr>
              <a:t>Lyrebird.ai</a:t>
            </a:r>
            <a:r>
              <a:rPr lang="en-US" sz="1100" b="0" i="0" u="none" strike="noStrike" cap="none" dirty="0">
                <a:solidFill>
                  <a:srgbClr val="000000"/>
                </a:solidFill>
                <a:effectLst/>
                <a:highlight>
                  <a:srgbClr val="FFFFFF"/>
                </a:highlight>
                <a:latin typeface="Arial"/>
                <a:ea typeface="Arial"/>
                <a:cs typeface="Arial"/>
                <a:sym typeface="Arial"/>
              </a:rPr>
              <a:t> solves that using lip syncing, basically you upload the video, it will generate the captioning, you just need to correct the captioning, and then it will OVER DUB the previous segment using the new text;   it generates your voice and lip syncing. </a:t>
            </a:r>
          </a:p>
          <a:p>
            <a:pPr marL="0" lvl="0" indent="0" algn="l" rtl="0">
              <a:lnSpc>
                <a:spcPct val="115000"/>
              </a:lnSpc>
              <a:spcBef>
                <a:spcPts val="0"/>
              </a:spcBef>
              <a:spcAft>
                <a:spcPts val="0"/>
              </a:spcAft>
              <a:buClr>
                <a:schemeClr val="dk1"/>
              </a:buClr>
              <a:buSzPts val="1100"/>
              <a:buFont typeface="Arial"/>
              <a:buNone/>
            </a:pPr>
            <a:endParaRPr lang="en-US" sz="1250"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lang="en-US" sz="1250" dirty="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250" dirty="0">
                <a:solidFill>
                  <a:schemeClr val="dk1"/>
                </a:solidFill>
                <a:highlight>
                  <a:srgbClr val="FFFFFF"/>
                </a:highlight>
              </a:rPr>
              <a:t>########</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400" b="0" i="0" u="none" strike="noStrike" cap="none" dirty="0">
                <a:solidFill>
                  <a:srgbClr val="000000"/>
                </a:solidFill>
                <a:effectLst/>
                <a:highlight>
                  <a:srgbClr val="FFFFFF"/>
                </a:highlight>
                <a:latin typeface="Arial"/>
                <a:ea typeface="Arial"/>
                <a:cs typeface="Arial"/>
                <a:sym typeface="Arial"/>
              </a:rPr>
              <a:t>We extensively discussed different categories of limitations; </a:t>
            </a:r>
          </a:p>
          <a:p>
            <a:pPr marL="0" lvl="0" indent="0" algn="l" rtl="0">
              <a:lnSpc>
                <a:spcPct val="115000"/>
              </a:lnSpc>
              <a:spcBef>
                <a:spcPts val="0"/>
              </a:spcBef>
              <a:spcAft>
                <a:spcPts val="0"/>
              </a:spcAft>
              <a:buClr>
                <a:schemeClr val="dk1"/>
              </a:buClr>
              <a:buSzPts val="1100"/>
              <a:buFont typeface="Arial"/>
              <a:buNone/>
            </a:pPr>
            <a:endParaRPr sz="1250" dirty="0">
              <a:solidFill>
                <a:schemeClr val="dk1"/>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d14ff753d3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d14ff753d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b="0" i="0" u="none" strike="noStrike" cap="none" dirty="0">
                <a:solidFill>
                  <a:srgbClr val="000000"/>
                </a:solidFill>
                <a:effectLst/>
                <a:highlight>
                  <a:srgbClr val="FFFFFF"/>
                </a:highlight>
                <a:latin typeface="Arial"/>
                <a:ea typeface="Arial"/>
                <a:cs typeface="Arial"/>
                <a:sym typeface="Arial"/>
              </a:rPr>
              <a:t>Not only person, we tried it on cartoons, it works reasonably well on cartoons characters too. (only thing we may need to modify the face </a:t>
            </a:r>
            <a:r>
              <a:rPr lang="en-US" sz="1100" b="0" i="0" u="none" strike="noStrike" cap="none" dirty="0" err="1">
                <a:solidFill>
                  <a:srgbClr val="000000"/>
                </a:solidFill>
                <a:effectLst/>
                <a:highlight>
                  <a:srgbClr val="FFFFFF"/>
                </a:highlight>
                <a:latin typeface="Arial"/>
                <a:ea typeface="Arial"/>
                <a:cs typeface="Arial"/>
                <a:sym typeface="Arial"/>
              </a:rPr>
              <a:t>keypoints</a:t>
            </a:r>
            <a:r>
              <a:rPr lang="en-US" sz="1100" b="0" i="0" u="none" strike="noStrike" cap="none" dirty="0">
                <a:solidFill>
                  <a:srgbClr val="000000"/>
                </a:solidFill>
                <a:effectLst/>
                <a:highlight>
                  <a:srgbClr val="FFFFFF"/>
                </a:highlight>
                <a:latin typeface="Arial"/>
                <a:ea typeface="Arial"/>
                <a:cs typeface="Arial"/>
                <a:sym typeface="Arial"/>
              </a:rPr>
              <a:t> detector module)</a:t>
            </a:r>
            <a:endParaRPr sz="1250" dirty="0">
              <a:solidFill>
                <a:schemeClr val="dk1"/>
              </a:solidFill>
              <a:highlight>
                <a:srgbClr val="FFFFFF"/>
              </a:highlight>
            </a:endParaRPr>
          </a:p>
        </p:txBody>
      </p:sp>
    </p:spTree>
    <p:extLst>
      <p:ext uri="{BB962C8B-B14F-4D97-AF65-F5344CB8AC3E}">
        <p14:creationId xmlns:p14="http://schemas.microsoft.com/office/powerpoint/2010/main" val="3244039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d14ff753d3_7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d14ff753d3_7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000000"/>
              </a:buClr>
              <a:buSzPts val="1300"/>
              <a:buFont typeface="Lato"/>
              <a:buChar char="●"/>
            </a:pPr>
            <a:r>
              <a:rPr lang="en-US" sz="1100" b="0" i="0" u="none" strike="noStrike" cap="none" dirty="0">
                <a:solidFill>
                  <a:srgbClr val="000000"/>
                </a:solidFill>
                <a:effectLst/>
                <a:latin typeface="Arial"/>
                <a:ea typeface="Arial"/>
                <a:cs typeface="Arial"/>
                <a:sym typeface="Arial"/>
              </a:rPr>
              <a:t>Here are possible future work or points worth exploring </a:t>
            </a:r>
          </a:p>
          <a:p>
            <a:pPr marL="457200" lvl="0" indent="-311150" algn="l" rtl="0">
              <a:lnSpc>
                <a:spcPct val="115000"/>
              </a:lnSpc>
              <a:spcBef>
                <a:spcPts val="0"/>
              </a:spcBef>
              <a:spcAft>
                <a:spcPts val="0"/>
              </a:spcAft>
              <a:buClr>
                <a:srgbClr val="000000"/>
              </a:buClr>
              <a:buSzPts val="1300"/>
              <a:buFont typeface="Lato"/>
              <a:buChar char="●"/>
            </a:pPr>
            <a:endParaRPr lang="en-US" sz="1100" b="0" i="0" u="none" strike="noStrike" cap="none" dirty="0">
              <a:solidFill>
                <a:srgbClr val="000000"/>
              </a:solidFill>
              <a:effectLst/>
              <a:latin typeface="Arial"/>
              <a:cs typeface="Arial"/>
              <a:sym typeface="Arial"/>
            </a:endParaRPr>
          </a:p>
          <a:p>
            <a:pPr marL="457200" lvl="0" indent="-311150" algn="l" rtl="0">
              <a:lnSpc>
                <a:spcPct val="115000"/>
              </a:lnSpc>
              <a:spcBef>
                <a:spcPts val="0"/>
              </a:spcBef>
              <a:spcAft>
                <a:spcPts val="0"/>
              </a:spcAft>
              <a:buClr>
                <a:srgbClr val="000000"/>
              </a:buClr>
              <a:buSzPts val="1300"/>
              <a:buFont typeface="Lato"/>
              <a:buChar char="●"/>
            </a:pPr>
            <a:endParaRPr lang="en-US" sz="1100" b="0" i="0" u="none" strike="noStrike" cap="none" dirty="0">
              <a:solidFill>
                <a:srgbClr val="000000"/>
              </a:solidFill>
              <a:effectLst/>
              <a:latin typeface="Arial"/>
              <a:cs typeface="Arial"/>
              <a:sym typeface="Arial"/>
            </a:endParaRPr>
          </a:p>
          <a:p>
            <a:pPr marL="457200" lvl="0" indent="-311150" algn="l" rtl="0">
              <a:lnSpc>
                <a:spcPct val="115000"/>
              </a:lnSpc>
              <a:spcBef>
                <a:spcPts val="0"/>
              </a:spcBef>
              <a:spcAft>
                <a:spcPts val="0"/>
              </a:spcAft>
              <a:buClr>
                <a:srgbClr val="000000"/>
              </a:buClr>
              <a:buSzPts val="1300"/>
              <a:buFont typeface="Lato"/>
              <a:buChar char="●"/>
            </a:pPr>
            <a:r>
              <a:rPr lang="en-US" sz="1100" b="0" i="0" u="none" strike="noStrike" cap="none" dirty="0">
                <a:solidFill>
                  <a:srgbClr val="000000"/>
                </a:solidFill>
                <a:effectLst/>
                <a:latin typeface="Arial"/>
                <a:cs typeface="Arial"/>
                <a:sym typeface="Arial"/>
              </a:rPr>
              <a:t>It. Happens to most of us, that we don’t want to share video feed over zoom call, maybe privacy or any other reason. Then we can have a lip synced avatar or lip synced using your </a:t>
            </a:r>
            <a:r>
              <a:rPr lang="en-US" sz="1100" b="0" i="0" u="none" strike="noStrike" cap="none" dirty="0" err="1">
                <a:solidFill>
                  <a:srgbClr val="000000"/>
                </a:solidFill>
                <a:effectLst/>
                <a:latin typeface="Arial"/>
                <a:cs typeface="Arial"/>
                <a:sym typeface="Arial"/>
              </a:rPr>
              <a:t>accout</a:t>
            </a:r>
            <a:r>
              <a:rPr lang="en-US" sz="1100" b="0" i="0" u="none" strike="noStrike" cap="none" dirty="0">
                <a:solidFill>
                  <a:srgbClr val="000000"/>
                </a:solidFill>
                <a:effectLst/>
                <a:latin typeface="Arial"/>
                <a:cs typeface="Arial"/>
                <a:sym typeface="Arial"/>
              </a:rPr>
              <a:t> profile picture.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d14ff753d3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d14ff753d3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lang="en" dirty="0"/>
          </a:p>
          <a:p>
            <a:pPr marL="0" lvl="0" indent="0" algn="l" rtl="0">
              <a:spcBef>
                <a:spcPts val="1200"/>
              </a:spcBef>
              <a:spcAft>
                <a:spcPts val="0"/>
              </a:spcAft>
              <a:buNone/>
            </a:pPr>
            <a:r>
              <a:rPr lang="en" dirty="0"/>
              <a:t>We wanted to make a lip synced video of prof saying that we did a great job; but we did not, as we did not take prior permission. This is just to RE-ITERATE that please be mindful of privacy if you do use similar models.</a:t>
            </a:r>
          </a:p>
          <a:p>
            <a:pPr marL="0" lvl="0" indent="0" algn="l" rtl="0">
              <a:spcBef>
                <a:spcPts val="1200"/>
              </a:spcBef>
              <a:spcAft>
                <a:spcPts val="0"/>
              </a:spcAft>
              <a:buNone/>
            </a:pPr>
            <a:endParaRPr lang="en" dirty="0"/>
          </a:p>
          <a:p>
            <a:pPr marL="0" lvl="0" indent="0" algn="l" rtl="0">
              <a:spcBef>
                <a:spcPts val="1200"/>
              </a:spcBef>
              <a:spcAft>
                <a:spcPts val="0"/>
              </a:spcAft>
              <a:buNone/>
            </a:pPr>
            <a:endParaRPr lang="en" dirty="0"/>
          </a:p>
          <a:p>
            <a:pPr marL="0" lvl="0" indent="0" algn="l" rtl="0">
              <a:spcBef>
                <a:spcPts val="1200"/>
              </a:spcBef>
              <a:spcAft>
                <a:spcPts val="0"/>
              </a:spcAft>
              <a:buNone/>
            </a:pPr>
            <a:endParaRPr lang="en" dirty="0"/>
          </a:p>
          <a:p>
            <a:pPr marL="0" lvl="0" indent="0" algn="l" rtl="0">
              <a:spcBef>
                <a:spcPts val="1200"/>
              </a:spcBef>
              <a:spcAft>
                <a:spcPts val="0"/>
              </a:spcAft>
              <a:buNone/>
            </a:pPr>
            <a:endParaRPr lang="en" dirty="0"/>
          </a:p>
          <a:p>
            <a:pPr marL="0" lvl="0" indent="0" algn="l" rtl="0">
              <a:spcBef>
                <a:spcPts val="1200"/>
              </a:spcBef>
              <a:spcAft>
                <a:spcPts val="0"/>
              </a:spcAft>
              <a:buNone/>
            </a:pPr>
            <a:r>
              <a:rPr lang="en" dirty="0"/>
              <a:t>#############</a:t>
            </a:r>
          </a:p>
          <a:p>
            <a:pPr marL="0" lvl="0" indent="0" algn="l" rtl="0">
              <a:spcBef>
                <a:spcPts val="1200"/>
              </a:spcBef>
              <a:spcAft>
                <a:spcPts val="0"/>
              </a:spcAft>
              <a:buNone/>
            </a:pPr>
            <a:endParaRPr lang="en" dirty="0"/>
          </a:p>
          <a:p>
            <a:pPr marL="0" lvl="0" indent="0" algn="l" rtl="0">
              <a:spcBef>
                <a:spcPts val="1200"/>
              </a:spcBef>
              <a:spcAft>
                <a:spcPts val="0"/>
              </a:spcAft>
              <a:buNone/>
            </a:pPr>
            <a:r>
              <a:rPr lang="en" dirty="0"/>
              <a:t>Current  DL trends it easier and easier to manipulate speech and video media</a:t>
            </a:r>
          </a:p>
          <a:p>
            <a:pPr marL="0" lvl="0" indent="0" algn="l" rtl="0">
              <a:spcBef>
                <a:spcPts val="1200"/>
              </a:spcBef>
              <a:spcAft>
                <a:spcPts val="0"/>
              </a:spcAft>
              <a:buNone/>
            </a:pPr>
            <a:endParaRPr lang="en" dirty="0"/>
          </a:p>
          <a:p>
            <a:pPr marL="0" lvl="0" indent="0" algn="l" rtl="0">
              <a:spcBef>
                <a:spcPts val="1200"/>
              </a:spcBef>
              <a:spcAft>
                <a:spcPts val="0"/>
              </a:spcAft>
              <a:buNone/>
            </a:pPr>
            <a:r>
              <a:rPr lang="en" dirty="0"/>
              <a:t>Even human evaluators can’t reliably tell if they’re real or fake …this is very impressive, but they also present a serious issue if they are in the wrong hands. . As the saying goes, with this great power comes great responsibility.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14ff753d3_7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d14ff753d3_7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50">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51a3bfd93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51a3bfd93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sz="1400"/>
              <a:t>Speech to lip sync generation is the process of lip syncing a video of a person speaking to match a speech segment to the lip and facial expression of that person.</a:t>
            </a:r>
            <a:endParaRPr sz="1400"/>
          </a:p>
          <a:p>
            <a:pPr marL="0" lvl="0" indent="0" algn="l" rtl="0">
              <a:spcBef>
                <a:spcPts val="0"/>
              </a:spcBef>
              <a:spcAft>
                <a:spcPts val="0"/>
              </a:spcAft>
              <a:buNone/>
            </a:pPr>
            <a:r>
              <a:rPr lang="en" sz="1400"/>
              <a:t>Some applications of deep fakes with audio only include realistic foreign language dubbing in movies, CGI animation in movies, conversational agents, and gaming. </a:t>
            </a:r>
            <a:endParaRPr sz="1400"/>
          </a:p>
          <a:p>
            <a:pPr marL="0" lvl="0" indent="0" algn="l" rtl="0">
              <a:spcBef>
                <a:spcPts val="0"/>
              </a:spcBef>
              <a:spcAft>
                <a:spcPts val="0"/>
              </a:spcAft>
              <a:buClr>
                <a:schemeClr val="dk1"/>
              </a:buClr>
              <a:buSzPts val="1100"/>
              <a:buFont typeface="Arial"/>
              <a:buNone/>
            </a:pPr>
            <a:r>
              <a:rPr lang="en" sz="1400"/>
              <a:t>Deepfakes are an emerging form of media produced by techniques in machine learning and artificial intelligence. Deepfake technology can not only dub audio content seamlessly onto someone's face, but it can also copy another person's likeness entirely. State of the art models have become so convincing that it can be hard to tell if they are real and so they also have the potential to deceive. </a:t>
            </a:r>
            <a:endParaRPr sz="1400"/>
          </a:p>
          <a:p>
            <a:pPr marL="0" lvl="0" indent="0" algn="l" rtl="0">
              <a:spcBef>
                <a:spcPts val="0"/>
              </a:spcBef>
              <a:spcAft>
                <a:spcPts val="0"/>
              </a:spcAft>
              <a:buNone/>
            </a:pPr>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d14ff753d3_7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d14ff753d3_7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d51a3bfd93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d51a3bfd93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d51a3bfd93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d51a3bfd93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We trained the model on a large speech recognition dataset, LRS2, which consists of thousands of spoken sentences from BBC television.</a:t>
            </a:r>
            <a:endParaRPr sz="1400">
              <a:solidFill>
                <a:schemeClr val="dk1"/>
              </a:solidFill>
            </a:endParaRPr>
          </a:p>
          <a:p>
            <a:pPr marL="0" lvl="0" indent="0" algn="l" rtl="0">
              <a:spcBef>
                <a:spcPts val="0"/>
              </a:spcBef>
              <a:spcAft>
                <a:spcPts val="0"/>
              </a:spcAft>
              <a:buNone/>
            </a:pPr>
            <a:endParaRPr sz="1400">
              <a:solidFill>
                <a:schemeClr val="dk1"/>
              </a:solidFill>
            </a:endParaRPr>
          </a:p>
          <a:p>
            <a:pPr marL="0" lvl="0" indent="0" algn="l" rtl="0">
              <a:spcBef>
                <a:spcPts val="0"/>
              </a:spcBef>
              <a:spcAft>
                <a:spcPts val="0"/>
              </a:spcAft>
              <a:buNone/>
            </a:pPr>
            <a:r>
              <a:rPr lang="en" sz="1400"/>
              <a:t>For preprocessing, we extracted the frames, trimmed the face coordinates of the speaker, and detected the speaker face from the video frames. Each detected face was then resized, and an example of the finalized outputs of our preprocessing is shown here on the slide. </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d51a3bfd93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d51a3bfd93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The main methods for creating deepfakes are generative adversarial networks (GANs for short) or autoencoders. The network we employed, LipGAN, uses an adversarial model composed of </a:t>
            </a:r>
            <a:r>
              <a:rPr lang="en" sz="1400">
                <a:solidFill>
                  <a:schemeClr val="dk1"/>
                </a:solidFill>
                <a:highlight>
                  <a:srgbClr val="FFFFFF"/>
                </a:highlight>
              </a:rPr>
              <a:t>a generator and discriminator. The generator generates faces by mapping to the audio inputs while the discriminator tests if the face and audio are in sync by classifying in sync or out of sync speaking behavior. The generator consists of three different branches. </a:t>
            </a:r>
            <a:endParaRPr sz="14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400"/>
              <a:t>The first branch is the Face Encoder. The face encoder is a convolutional neural network (or CNN) that encodes the face features, including identity and pose.</a:t>
            </a:r>
            <a:endParaRPr sz="1400"/>
          </a:p>
          <a:p>
            <a:pPr marL="0" lvl="0" indent="0" algn="l" rtl="0">
              <a:spcBef>
                <a:spcPts val="0"/>
              </a:spcBef>
              <a:spcAft>
                <a:spcPts val="0"/>
              </a:spcAft>
              <a:buClr>
                <a:schemeClr val="dk1"/>
              </a:buClr>
              <a:buSzPts val="1100"/>
              <a:buFont typeface="Arial"/>
              <a:buNone/>
            </a:pPr>
            <a:r>
              <a:rPr lang="en" sz="1400"/>
              <a:t>The second branch is the audio encoder. The audio encoder is a standard CNN model that takes a Mel-frequency cepstral coefficient (MFCC) heatmap and creates an audio embedding. The last branch is the Face Decoder. The face decoder is a module that synthesizes a lip-synchronized face from the joint audio-visual embedding by inpainting the masked region of the input image with an appropriate mouth shape.</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The discriminator uses contrastive loss between the encoded audio and encoded face to supervise the generator module. Contrastive loss is a distance function that takes the output of the network for a true encoding and calculates its distance to an example of the same class and subtracts that with the distance of a false encoding. By the discriminator minimizing the contrastive loss, the generator module can improve the learning of speech mappings to produce deepfakes with more natural facial movements.</a:t>
            </a:r>
            <a:endParaRPr sz="1400"/>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solidFill>
                <a:schemeClr val="dk1"/>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d5954c3e73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d5954c3e7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Here is an example of one of our generated talking face videos. This example only uses a still image and an audio recording. </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14ff753d3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d14ff753d3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Continuing further, we observed that Lip region contributes to only 4% of total face </a:t>
            </a:r>
            <a:r>
              <a:rPr lang="en" dirty="0" err="1"/>
              <a:t>ares</a:t>
            </a:r>
            <a:r>
              <a:rPr lang="en" dirty="0"/>
              <a:t>; or reconstruction loss.</a:t>
            </a:r>
            <a:endParaRPr dirty="0"/>
          </a:p>
          <a:p>
            <a:pPr marL="0" lvl="0" indent="0" algn="l" rtl="0">
              <a:spcBef>
                <a:spcPts val="0"/>
              </a:spcBef>
              <a:spcAft>
                <a:spcPts val="0"/>
              </a:spcAft>
              <a:buNone/>
            </a:pPr>
            <a:r>
              <a:rPr lang="en" dirty="0"/>
              <a:t>We hypothesize that we can use weighted loss to have extra supervision around lip region.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Without weighted loss, the network starts to morph the lip region only at around half way through training process. (10 epoch or so) </a:t>
            </a:r>
            <a:endParaRPr dirty="0"/>
          </a:p>
          <a:p>
            <a:pPr marL="0" lvl="0" indent="0" algn="l" rtl="0">
              <a:spcBef>
                <a:spcPts val="0"/>
              </a:spcBef>
              <a:spcAft>
                <a:spcPts val="0"/>
              </a:spcAft>
              <a:buNone/>
            </a:pPr>
            <a:r>
              <a:rPr lang="en" dirty="0"/>
              <a:t>Using weighted loss, even the earlier epochs start focusing on the lip region.</a:t>
            </a:r>
            <a:endParaRPr dirty="0"/>
          </a:p>
          <a:p>
            <a:pPr marL="0" lvl="0" indent="0" algn="l" rtl="0">
              <a:spcBef>
                <a:spcPts val="0"/>
              </a:spcBef>
              <a:spcAft>
                <a:spcPts val="0"/>
              </a:spcAft>
              <a:buNone/>
            </a:pPr>
            <a:r>
              <a:rPr lang="en" dirty="0"/>
              <a:t>But after 15 epochs or so, both model achieve similar L1 reconstruction loss (MAE).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One justification could be- </a:t>
            </a:r>
            <a:r>
              <a:rPr lang="en-US" dirty="0"/>
              <a:t>W</a:t>
            </a:r>
            <a:r>
              <a:rPr lang="en" dirty="0"/>
              <a:t>e are passing the target pose prior (which is shown in green box) ,  Generative </a:t>
            </a:r>
            <a:r>
              <a:rPr lang="en" sz="1300" dirty="0">
                <a:latin typeface="Lato"/>
                <a:ea typeface="Lato"/>
                <a:cs typeface="Lato"/>
                <a:sym typeface="Lato"/>
              </a:rPr>
              <a:t>model learns to copy that portion anyways. </a:t>
            </a:r>
            <a:r>
              <a:rPr lang="en" sz="1300" dirty="0" err="1">
                <a:latin typeface="Lato"/>
                <a:ea typeface="Lato"/>
                <a:cs typeface="Lato"/>
                <a:sym typeface="Lato"/>
              </a:rPr>
              <a:t>i.e</a:t>
            </a:r>
            <a:r>
              <a:rPr lang="en" sz="1300" dirty="0">
                <a:latin typeface="Lato"/>
                <a:ea typeface="Lato"/>
                <a:cs typeface="Lato"/>
                <a:sym typeface="Lato"/>
              </a:rPr>
              <a:t> focusing on lip region is redundant after few initial epochs.</a:t>
            </a:r>
            <a:endParaRPr sz="1300" dirty="0">
              <a:latin typeface="Lato"/>
              <a:ea typeface="Lato"/>
              <a:cs typeface="Lato"/>
              <a:sym typeface="Lato"/>
            </a:endParaRPr>
          </a:p>
          <a:p>
            <a:pPr marL="0" lvl="0" indent="0" algn="l" rtl="0">
              <a:spcBef>
                <a:spcPts val="0"/>
              </a:spcBef>
              <a:spcAft>
                <a:spcPts val="0"/>
              </a:spcAft>
              <a:buNone/>
            </a:pPr>
            <a:endParaRPr lang="en" sz="1300" dirty="0">
              <a:latin typeface="Lato"/>
              <a:ea typeface="Lato"/>
              <a:cs typeface="Lato"/>
              <a:sym typeface="Lato"/>
            </a:endParaRPr>
          </a:p>
          <a:p>
            <a:pPr marL="0" lvl="0" indent="0" algn="l" rtl="0">
              <a:spcBef>
                <a:spcPts val="0"/>
              </a:spcBef>
              <a:spcAft>
                <a:spcPts val="0"/>
              </a:spcAft>
              <a:buNone/>
            </a:pPr>
            <a:endParaRPr lang="en" sz="1300" dirty="0">
              <a:latin typeface="Lato"/>
              <a:ea typeface="Lato"/>
              <a:cs typeface="Lato"/>
              <a:sym typeface="Lato"/>
            </a:endParaRPr>
          </a:p>
          <a:p>
            <a:pPr marL="0" lvl="0" indent="0" algn="l" rtl="0">
              <a:spcBef>
                <a:spcPts val="0"/>
              </a:spcBef>
              <a:spcAft>
                <a:spcPts val="0"/>
              </a:spcAft>
              <a:buNone/>
            </a:pPr>
            <a:endParaRPr lang="en" sz="1300" dirty="0">
              <a:latin typeface="Lato"/>
              <a:ea typeface="Lato"/>
              <a:cs typeface="Lato"/>
              <a:sym typeface="Lato"/>
            </a:endParaRPr>
          </a:p>
          <a:p>
            <a:pPr marL="0" lvl="0" indent="0" algn="l" rtl="0">
              <a:spcBef>
                <a:spcPts val="0"/>
              </a:spcBef>
              <a:spcAft>
                <a:spcPts val="0"/>
              </a:spcAft>
              <a:buNone/>
            </a:pPr>
            <a:endParaRPr lang="en" sz="1300" dirty="0">
              <a:latin typeface="Lato"/>
              <a:ea typeface="Lato"/>
              <a:cs typeface="Lato"/>
              <a:sym typeface="Lato"/>
            </a:endParaRPr>
          </a:p>
          <a:p>
            <a:pPr marL="0" lvl="0" indent="0" algn="l" rtl="0">
              <a:spcBef>
                <a:spcPts val="0"/>
              </a:spcBef>
              <a:spcAft>
                <a:spcPts val="0"/>
              </a:spcAft>
              <a:buNone/>
            </a:pPr>
            <a:endParaRPr lang="en" sz="1300" dirty="0">
              <a:latin typeface="Lato"/>
              <a:ea typeface="Lato"/>
              <a:cs typeface="Lato"/>
              <a:sym typeface="Lato"/>
            </a:endParaRPr>
          </a:p>
          <a:p>
            <a:pPr marL="0" lvl="0" indent="0" algn="l" rtl="0">
              <a:spcBef>
                <a:spcPts val="0"/>
              </a:spcBef>
              <a:spcAft>
                <a:spcPts val="0"/>
              </a:spcAft>
              <a:buNone/>
            </a:pPr>
            <a:r>
              <a:rPr lang="en" sz="1300" dirty="0" err="1">
                <a:latin typeface="Lato"/>
                <a:ea typeface="Lato"/>
                <a:cs typeface="Lato"/>
                <a:sym typeface="Lato"/>
              </a:rPr>
              <a:t>I.e</a:t>
            </a:r>
            <a:r>
              <a:rPr lang="en" sz="1300" dirty="0">
                <a:latin typeface="Lato"/>
                <a:ea typeface="Lato"/>
                <a:cs typeface="Lato"/>
                <a:sym typeface="Lato"/>
              </a:rPr>
              <a:t> copy target pose prior is easier task than inpainting masked lip region, and both methods end up giving similar MAE after ~12-13  epochs.</a:t>
            </a:r>
            <a:endParaRPr sz="1300" dirty="0">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d14ff753d3_7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d14ff753d3_7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the literature, ppl have tried using an additional expert lip sync discriminator. Note this expert discriminator is pre-trained and not updated during the training process.</a:t>
            </a:r>
            <a:endParaRPr dirty="0"/>
          </a:p>
          <a:p>
            <a:pPr marL="0" lvl="0" indent="0" algn="l" rtl="0">
              <a:spcBef>
                <a:spcPts val="0"/>
              </a:spcBef>
              <a:spcAft>
                <a:spcPts val="0"/>
              </a:spcAft>
              <a:buNone/>
            </a:pPr>
            <a:r>
              <a:rPr lang="en" dirty="0"/>
              <a:t>So, we wanted to establish the rationale behind how having an expert discriminator helps, so we evaluated our </a:t>
            </a:r>
            <a:r>
              <a:rPr lang="en" dirty="0" err="1"/>
              <a:t>dicriminator</a:t>
            </a:r>
            <a:r>
              <a:rPr lang="en" dirty="0"/>
              <a:t> model (learned as a part of GAN framework), and found that it is indeed not a good discriminator and have just around 60% accuracy. </a:t>
            </a:r>
            <a:endParaRPr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 could not try adding a new </a:t>
            </a:r>
            <a:r>
              <a:rPr lang="en" dirty="0" err="1"/>
              <a:t>discrinator</a:t>
            </a:r>
            <a:r>
              <a:rPr lang="en" dirty="0"/>
              <a:t> due to google </a:t>
            </a:r>
            <a:r>
              <a:rPr lang="en" dirty="0" err="1"/>
              <a:t>colab</a:t>
            </a:r>
            <a:r>
              <a:rPr lang="en" dirty="0"/>
              <a:t> </a:t>
            </a:r>
            <a:r>
              <a:rPr lang="en" dirty="0" err="1"/>
              <a:t>gpu</a:t>
            </a:r>
            <a:r>
              <a:rPr lang="en" dirty="0"/>
              <a:t> and storage limitations. More on that in later slides.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d14ff753d3_7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d14ff753d3_7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There were few limitations we found with the </a:t>
            </a:r>
            <a:r>
              <a:rPr lang="en" sz="1200" dirty="0" err="1"/>
              <a:t>LipGAN</a:t>
            </a:r>
            <a:r>
              <a:rPr lang="en" sz="1200" dirty="0"/>
              <a:t> model. </a:t>
            </a:r>
            <a:endParaRPr sz="1200" dirty="0"/>
          </a:p>
          <a:p>
            <a:pPr marL="0" lvl="0" indent="0" algn="l" rtl="0">
              <a:spcBef>
                <a:spcPts val="0"/>
              </a:spcBef>
              <a:spcAft>
                <a:spcPts val="0"/>
              </a:spcAft>
              <a:buNone/>
            </a:pPr>
            <a:endParaRPr sz="1200" dirty="0">
              <a:solidFill>
                <a:schemeClr val="dk1"/>
              </a:solidFill>
              <a:highlight>
                <a:srgbClr val="FFFFFF"/>
              </a:highlight>
            </a:endParaRPr>
          </a:p>
          <a:p>
            <a:pPr marL="0" lvl="0" indent="0" algn="l" rtl="0">
              <a:spcBef>
                <a:spcPts val="0"/>
              </a:spcBef>
              <a:spcAft>
                <a:spcPts val="0"/>
              </a:spcAft>
              <a:buNone/>
            </a:pPr>
            <a:r>
              <a:rPr lang="en" sz="1200" dirty="0">
                <a:solidFill>
                  <a:schemeClr val="dk1"/>
                </a:solidFill>
                <a:highlight>
                  <a:srgbClr val="FFFFFF"/>
                </a:highlight>
              </a:rPr>
              <a:t>Most of the quantitative measures has its limitations, and we need to depend on human evaluation.</a:t>
            </a:r>
            <a:endParaRPr sz="1350" dirty="0">
              <a:solidFill>
                <a:schemeClr val="dk1"/>
              </a:solidFill>
              <a:highlight>
                <a:srgbClr val="FFFFFF"/>
              </a:highlight>
            </a:endParaRPr>
          </a:p>
          <a:p>
            <a:pPr marL="0" lvl="0" indent="0" algn="l" rtl="0">
              <a:spcBef>
                <a:spcPts val="0"/>
              </a:spcBef>
              <a:spcAft>
                <a:spcPts val="0"/>
              </a:spcAft>
              <a:buNone/>
            </a:pPr>
            <a:r>
              <a:rPr lang="en" sz="1200" dirty="0"/>
              <a:t>For example, landmark distance which is the sum of pointwise movement of lip </a:t>
            </a:r>
            <a:r>
              <a:rPr lang="en" sz="1200" dirty="0" err="1"/>
              <a:t>keypoints</a:t>
            </a:r>
            <a:r>
              <a:rPr lang="en" sz="1200" dirty="0"/>
              <a:t> over a time period.  </a:t>
            </a:r>
            <a:r>
              <a:rPr lang="en-US" sz="1200" dirty="0"/>
              <a:t>T</a:t>
            </a:r>
            <a:r>
              <a:rPr lang="en" sz="1200" dirty="0"/>
              <a:t>he lower the better: This can be satisfied by just reducing the lip  movement globally.</a:t>
            </a:r>
          </a:p>
          <a:p>
            <a:pPr marL="0" lvl="0" indent="0" algn="l" rtl="0">
              <a:spcBef>
                <a:spcPts val="0"/>
              </a:spcBef>
              <a:spcAft>
                <a:spcPts val="0"/>
              </a:spcAft>
              <a:buNone/>
            </a:pPr>
            <a:endParaRPr lang="en" sz="12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t>Similarly, other structural measure and PSNR were designed to evaluate the overall image quality and not fine grained lip sync error.</a:t>
            </a:r>
          </a:p>
          <a:p>
            <a:pPr marL="0" lvl="0" indent="0" algn="l" rtl="0">
              <a:spcBef>
                <a:spcPts val="0"/>
              </a:spcBef>
              <a:spcAft>
                <a:spcPts val="0"/>
              </a:spcAft>
              <a:buNone/>
            </a:pPr>
            <a:endParaRPr lang="en" sz="1200" dirty="0"/>
          </a:p>
          <a:p>
            <a:pPr marL="0" lvl="0" indent="0" algn="l" rtl="0">
              <a:spcBef>
                <a:spcPts val="0"/>
              </a:spcBef>
              <a:spcAft>
                <a:spcPts val="0"/>
              </a:spcAft>
              <a:buNone/>
            </a:pPr>
            <a:endParaRPr lang="en" sz="1200" dirty="0"/>
          </a:p>
          <a:p>
            <a:pPr marL="0" lvl="0" indent="0" algn="l" rtl="0">
              <a:spcBef>
                <a:spcPts val="0"/>
              </a:spcBef>
              <a:spcAft>
                <a:spcPts val="0"/>
              </a:spcAft>
              <a:buNone/>
            </a:pPr>
            <a:endParaRPr lang="en" sz="1200" dirty="0"/>
          </a:p>
          <a:p>
            <a:pPr marL="0" lvl="0" indent="0" algn="l" rtl="0">
              <a:spcBef>
                <a:spcPts val="0"/>
              </a:spcBef>
              <a:spcAft>
                <a:spcPts val="0"/>
              </a:spcAft>
              <a:buNone/>
            </a:pPr>
            <a:endParaRPr lang="en" sz="1200" dirty="0"/>
          </a:p>
          <a:p>
            <a:pPr marL="0" lvl="0" indent="0" algn="l" rtl="0">
              <a:spcBef>
                <a:spcPts val="0"/>
              </a:spcBef>
              <a:spcAft>
                <a:spcPts val="0"/>
              </a:spcAft>
              <a:buNone/>
            </a:pPr>
            <a:r>
              <a:rPr lang="en" sz="1200" dirty="0"/>
              <a:t>###################</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One of the biggest challenges that we faced was that it was hard to have a quantitative measure of the model’s performance which could substitute human qualitative evaluation. </a:t>
            </a:r>
            <a:br>
              <a:rPr lang="en-US" sz="1200" dirty="0"/>
            </a:br>
            <a:endParaRPr lang="en" sz="1200" dirty="0"/>
          </a:p>
          <a:p>
            <a:pPr marL="0" lvl="0" indent="0" algn="l" rtl="0">
              <a:spcBef>
                <a:spcPts val="0"/>
              </a:spcBef>
              <a:spcAft>
                <a:spcPts val="0"/>
              </a:spcAft>
              <a:buNone/>
            </a:pPr>
            <a:r>
              <a:rPr lang="en" sz="1200" dirty="0"/>
              <a:t> Although the aim was to ensure continuity in lip movement, no abrupt change.</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dirty="0">
              <a:solidFill>
                <a:schemeClr val="dk1"/>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d14ff753d3_7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d14ff753d3_7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dirty="0"/>
          </a:p>
          <a:p>
            <a:pPr marL="0" lvl="0" indent="0" algn="l" rtl="0">
              <a:spcBef>
                <a:spcPts val="0"/>
              </a:spcBef>
              <a:spcAft>
                <a:spcPts val="0"/>
              </a:spcAft>
              <a:buNone/>
            </a:pPr>
            <a:r>
              <a:rPr lang="en" sz="1300" dirty="0"/>
              <a:t>We noticed that lip-sync generation has spurious movements on non-lip region, like lower chin or the side of the chin. We have observed that this happens when the face detection MODULE fails to correctly localize the lip region. We are using </a:t>
            </a:r>
            <a:r>
              <a:rPr lang="en" sz="1300" dirty="0" err="1"/>
              <a:t>dlib</a:t>
            </a:r>
            <a:r>
              <a:rPr lang="en" sz="1300" dirty="0"/>
              <a:t> facial </a:t>
            </a:r>
            <a:r>
              <a:rPr lang="en" sz="1300" dirty="0" err="1"/>
              <a:t>keypoints</a:t>
            </a:r>
            <a:r>
              <a:rPr lang="en" sz="1300" dirty="0"/>
              <a:t> detector.</a:t>
            </a:r>
            <a:endParaRPr sz="1300" dirty="0"/>
          </a:p>
          <a:p>
            <a:pPr marL="0" lvl="0" indent="0" algn="l" rtl="0">
              <a:spcBef>
                <a:spcPts val="0"/>
              </a:spcBef>
              <a:spcAft>
                <a:spcPts val="0"/>
              </a:spcAft>
              <a:buNone/>
            </a:pPr>
            <a:endParaRPr sz="1300" dirty="0"/>
          </a:p>
          <a:p>
            <a:pPr marL="0" lvl="0" indent="0" algn="l" rtl="0">
              <a:spcBef>
                <a:spcPts val="0"/>
              </a:spcBef>
              <a:spcAft>
                <a:spcPts val="0"/>
              </a:spcAft>
              <a:buNone/>
            </a:pPr>
            <a:endParaRPr sz="1300" dirty="0"/>
          </a:p>
          <a:p>
            <a:pPr marL="0" lvl="0" indent="0" algn="l" rtl="0">
              <a:spcBef>
                <a:spcPts val="0"/>
              </a:spcBef>
              <a:spcAft>
                <a:spcPts val="0"/>
              </a:spcAft>
              <a:buNone/>
            </a:pPr>
            <a:endParaRPr sz="1300" dirty="0"/>
          </a:p>
          <a:p>
            <a:pPr marL="0" lvl="0" indent="0" algn="l" rtl="0">
              <a:spcBef>
                <a:spcPts val="0"/>
              </a:spcBef>
              <a:spcAft>
                <a:spcPts val="0"/>
              </a:spcAft>
              <a:buNone/>
            </a:pPr>
            <a:endParaRPr sz="1300" dirty="0">
              <a:solidFill>
                <a:schemeClr val="dk1"/>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5.mp4"/><Relationship Id="rId7" Type="http://schemas.openxmlformats.org/officeDocument/2006/relationships/notesSlide" Target="../notesSlides/notesSlide10.xml"/><Relationship Id="rId2" Type="http://schemas.microsoft.com/office/2007/relationships/media" Target="../media/media5.mp4"/><Relationship Id="rId1" Type="http://schemas.openxmlformats.org/officeDocument/2006/relationships/tags" Target="../tags/tag1.xml"/><Relationship Id="rId6" Type="http://schemas.openxmlformats.org/officeDocument/2006/relationships/slideLayout" Target="../slideLayouts/slideLayout3.xml"/><Relationship Id="rId5" Type="http://schemas.openxmlformats.org/officeDocument/2006/relationships/audio" Target="../media/media6.m4a"/><Relationship Id="rId4" Type="http://schemas.microsoft.com/office/2007/relationships/media" Target="../media/media6.m4a"/><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7.mp4"/><Relationship Id="rId7" Type="http://schemas.openxmlformats.org/officeDocument/2006/relationships/notesSlide" Target="../notesSlides/notesSlide11.xml"/><Relationship Id="rId2" Type="http://schemas.microsoft.com/office/2007/relationships/media" Target="../media/media7.mp4"/><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audio" Target="../media/media8.m4a"/><Relationship Id="rId4" Type="http://schemas.microsoft.com/office/2007/relationships/media" Target="../media/media8.m4a"/><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video" Target="../media/media10.mp4"/><Relationship Id="rId7" Type="http://schemas.openxmlformats.org/officeDocument/2006/relationships/notesSlide" Target="../notesSlides/notesSlide13.xml"/><Relationship Id="rId2" Type="http://schemas.microsoft.com/office/2007/relationships/media" Target="../media/media10.mp4"/><Relationship Id="rId1" Type="http://schemas.openxmlformats.org/officeDocument/2006/relationships/tags" Target="../tags/tag3.xml"/><Relationship Id="rId6" Type="http://schemas.openxmlformats.org/officeDocument/2006/relationships/slideLayout" Target="../slideLayouts/slideLayout3.xml"/><Relationship Id="rId11" Type="http://schemas.openxmlformats.org/officeDocument/2006/relationships/image" Target="../media/image8.png"/><Relationship Id="rId5" Type="http://schemas.openxmlformats.org/officeDocument/2006/relationships/audio" Target="../media/media11.m4a"/><Relationship Id="rId10" Type="http://schemas.openxmlformats.org/officeDocument/2006/relationships/image" Target="../media/image19.png"/><Relationship Id="rId4" Type="http://schemas.microsoft.com/office/2007/relationships/media" Target="../media/media11.m4a"/><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video" Target="../media/media14.mp4"/><Relationship Id="rId7" Type="http://schemas.openxmlformats.org/officeDocument/2006/relationships/audio" Target="../media/media16.m4a"/><Relationship Id="rId12" Type="http://schemas.openxmlformats.org/officeDocument/2006/relationships/image" Target="../media/image8.png"/><Relationship Id="rId2" Type="http://schemas.microsoft.com/office/2007/relationships/media" Target="../media/media14.mp4"/><Relationship Id="rId1" Type="http://schemas.openxmlformats.org/officeDocument/2006/relationships/tags" Target="../tags/tag4.xml"/><Relationship Id="rId6" Type="http://schemas.microsoft.com/office/2007/relationships/media" Target="../media/media16.m4a"/><Relationship Id="rId11" Type="http://schemas.openxmlformats.org/officeDocument/2006/relationships/image" Target="../media/image22.png"/><Relationship Id="rId5" Type="http://schemas.openxmlformats.org/officeDocument/2006/relationships/video" Target="../media/media15.mp4"/><Relationship Id="rId10" Type="http://schemas.openxmlformats.org/officeDocument/2006/relationships/image" Target="../media/image21.png"/><Relationship Id="rId4" Type="http://schemas.microsoft.com/office/2007/relationships/media" Target="../media/media15.mp4"/><Relationship Id="rId9"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4.png"/><Relationship Id="rId11" Type="http://schemas.openxmlformats.org/officeDocument/2006/relationships/image" Target="../media/image8.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17.xm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video" Target="../media/media19.mp4"/><Relationship Id="rId7" Type="http://schemas.openxmlformats.org/officeDocument/2006/relationships/notesSlide" Target="../notesSlides/notesSlide19.xml"/><Relationship Id="rId2" Type="http://schemas.microsoft.com/office/2007/relationships/media" Target="../media/media19.mp4"/><Relationship Id="rId1" Type="http://schemas.openxmlformats.org/officeDocument/2006/relationships/tags" Target="../tags/tag5.xml"/><Relationship Id="rId6" Type="http://schemas.openxmlformats.org/officeDocument/2006/relationships/slideLayout" Target="../slideLayouts/slideLayout3.xml"/><Relationship Id="rId5" Type="http://schemas.openxmlformats.org/officeDocument/2006/relationships/audio" Target="../media/media20.m4a"/><Relationship Id="rId4" Type="http://schemas.microsoft.com/office/2007/relationships/media" Target="../media/media20.m4a"/><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hyperlink" Target="https://arxiv.org/abs/2103.00484" TargetMode="External"/><Relationship Id="rId13" Type="http://schemas.openxmlformats.org/officeDocument/2006/relationships/hyperlink" Target="https://www.bbc.co.uk/rd/projects/lip-reading-datasets" TargetMode="External"/><Relationship Id="rId1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cdn.iiit.ac.in/cdn/cvit.iiit.ac.in/images/Projects/facetoface_translation/paper.pdf" TargetMode="External"/><Relationship Id="rId12" Type="http://schemas.openxmlformats.org/officeDocument/2006/relationships/hyperlink" Target="https://github.com/Rudrabha/LipGAN/tree/fully_pythonic" TargetMode="External"/><Relationship Id="rId17" Type="http://schemas.openxmlformats.org/officeDocument/2006/relationships/hyperlink" Target="https://www.descript.com/video-editing" TargetMode="External"/><Relationship Id="rId2" Type="http://schemas.openxmlformats.org/officeDocument/2006/relationships/audio" Target="../media/media21.m4a"/><Relationship Id="rId16" Type="http://schemas.openxmlformats.org/officeDocument/2006/relationships/hyperlink" Target="https://www.descript.com/lyrebird" TargetMode="External"/><Relationship Id="rId1" Type="http://schemas.microsoft.com/office/2007/relationships/media" Target="../media/media21.m4a"/><Relationship Id="rId6" Type="http://schemas.openxmlformats.org/officeDocument/2006/relationships/hyperlink" Target="https://arxiv.org/pdf/1803.10404.pdf" TargetMode="External"/><Relationship Id="rId11" Type="http://schemas.openxmlformats.org/officeDocument/2006/relationships/hyperlink" Target="https://arxiv.org/pdf/1705.02966.pdf" TargetMode="External"/><Relationship Id="rId5" Type="http://schemas.openxmlformats.org/officeDocument/2006/relationships/hyperlink" Target="https://medium.com/deepgamingai/automate-your-lip-sync-animations-with-this-ai-lipgan-ad35551ae62d" TargetMode="External"/><Relationship Id="rId15" Type="http://schemas.openxmlformats.org/officeDocument/2006/relationships/hyperlink" Target="https://colab.research.google.com/" TargetMode="External"/><Relationship Id="rId10" Type="http://schemas.openxmlformats.org/officeDocument/2006/relationships/hyperlink" Target="https://arxiv.org/pdf/2008.10010.pdf" TargetMode="External"/><Relationship Id="rId4" Type="http://schemas.openxmlformats.org/officeDocument/2006/relationships/notesSlide" Target="../notesSlides/notesSlide20.xml"/><Relationship Id="rId9" Type="http://schemas.openxmlformats.org/officeDocument/2006/relationships/hyperlink" Target="https://arxiv.org/pdf/2005.08209.pdf" TargetMode="External"/><Relationship Id="rId14" Type="http://schemas.openxmlformats.org/officeDocument/2006/relationships/hyperlink" Target="https://www.robots.ox.ac.uk/~vgg/data/lip_reading/lrs2.html"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drive.google.com/file/d/1jkbXpn4tRqGFCBqG-BFYJ0O80X1qtRsZ/view"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hyperlink" Target="http://drive.google.com/file/d/1RgUgfUI-qBhri_tK4x6NdjcyW-tr1mff/view"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262025" y="1578400"/>
            <a:ext cx="5587500" cy="1578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CS 766 - SPEECH TO LIP SYNC GENERATION </a:t>
            </a:r>
            <a:endParaRPr/>
          </a:p>
        </p:txBody>
      </p:sp>
      <p:sp>
        <p:nvSpPr>
          <p:cNvPr id="135" name="Google Shape;135;p13"/>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endParaRPr sz="125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1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136" name="Google Shape;136;p13"/>
          <p:cNvSpPr txBox="1"/>
          <p:nvPr/>
        </p:nvSpPr>
        <p:spPr>
          <a:xfrm>
            <a:off x="4789200" y="3924925"/>
            <a:ext cx="4060200" cy="5061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1300">
                <a:solidFill>
                  <a:srgbClr val="FFFFFF"/>
                </a:solidFill>
                <a:latin typeface="Lato"/>
                <a:ea typeface="Lato"/>
                <a:cs typeface="Lato"/>
                <a:sym typeface="Lato"/>
              </a:rPr>
              <a:t>Elizabeth Murphy, Abhay Kumar, Maryam Vazirabad</a:t>
            </a:r>
            <a:endParaRPr sz="1300">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Limitations of LipGAN Model</a:t>
            </a:r>
            <a:endParaRPr/>
          </a:p>
        </p:txBody>
      </p:sp>
      <p:sp>
        <p:nvSpPr>
          <p:cNvPr id="204" name="Google Shape;204;p22"/>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666666"/>
              </a:buClr>
              <a:buSzPts val="1300"/>
              <a:buChar char="●"/>
            </a:pPr>
            <a:r>
              <a:rPr lang="en">
                <a:solidFill>
                  <a:srgbClr val="666666"/>
                </a:solidFill>
              </a:rPr>
              <a:t>Difficult  to  quantitatively measure  shortcomings</a:t>
            </a:r>
            <a:endParaRPr>
              <a:solidFill>
                <a:srgbClr val="666666"/>
              </a:solidFill>
            </a:endParaRPr>
          </a:p>
          <a:p>
            <a:pPr marL="457200" lvl="0" indent="-311150" algn="l" rtl="0">
              <a:spcBef>
                <a:spcPts val="0"/>
              </a:spcBef>
              <a:spcAft>
                <a:spcPts val="0"/>
              </a:spcAft>
              <a:buClr>
                <a:srgbClr val="666666"/>
              </a:buClr>
              <a:buSzPts val="1300"/>
              <a:buChar char="●"/>
            </a:pPr>
            <a:r>
              <a:rPr lang="en">
                <a:solidFill>
                  <a:srgbClr val="666666"/>
                </a:solidFill>
              </a:rPr>
              <a:t>Spurious lip region detection</a:t>
            </a:r>
            <a:endParaRPr>
              <a:solidFill>
                <a:srgbClr val="666666"/>
              </a:solidFill>
            </a:endParaRPr>
          </a:p>
          <a:p>
            <a:pPr marL="457200" lvl="0" indent="-311150" algn="l" rtl="0">
              <a:spcBef>
                <a:spcPts val="0"/>
              </a:spcBef>
              <a:spcAft>
                <a:spcPts val="0"/>
              </a:spcAft>
              <a:buSzPts val="1300"/>
              <a:buChar char="●"/>
            </a:pPr>
            <a:r>
              <a:rPr lang="en" b="1"/>
              <a:t>Profile face overcompensation / skewed lip sync</a:t>
            </a:r>
            <a:endParaRPr b="1"/>
          </a:p>
          <a:p>
            <a:pPr marL="457200" lvl="0" indent="0" algn="l" rtl="0">
              <a:spcBef>
                <a:spcPts val="1200"/>
              </a:spcBef>
              <a:spcAft>
                <a:spcPts val="1200"/>
              </a:spcAft>
              <a:buNone/>
            </a:pPr>
            <a:endParaRPr/>
          </a:p>
        </p:txBody>
      </p:sp>
      <p:pic>
        <p:nvPicPr>
          <p:cNvPr id="2" name="biden_profile" descr="biden_profile">
            <a:hlinkClick r:id="" action="ppaction://media"/>
            <a:extLst>
              <a:ext uri="{FF2B5EF4-FFF2-40B4-BE49-F238E27FC236}">
                <a16:creationId xmlns:a16="http://schemas.microsoft.com/office/drawing/2014/main" id="{6C94BFE1-9712-5A4E-B90C-F10544231317}"/>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3395641" y="2464308"/>
            <a:ext cx="4042919" cy="2274142"/>
          </a:xfrm>
          <a:prstGeom prst="rect">
            <a:avLst/>
          </a:prstGeom>
        </p:spPr>
      </p:pic>
      <p:pic>
        <p:nvPicPr>
          <p:cNvPr id="6" name="Audio 5">
            <a:hlinkClick r:id="" action="ppaction://media"/>
            <a:extLst>
              <a:ext uri="{FF2B5EF4-FFF2-40B4-BE49-F238E27FC236}">
                <a16:creationId xmlns:a16="http://schemas.microsoft.com/office/drawing/2014/main" id="{C01BB42B-C521-8B48-98EA-DD61F93B38D3}"/>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115"/>
    </mc:Choice>
    <mc:Fallback xmlns="">
      <p:transition spd="slow" advTm="9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Limitations of LipGAN Model</a:t>
            </a:r>
            <a:endParaRPr/>
          </a:p>
        </p:txBody>
      </p:sp>
      <p:sp>
        <p:nvSpPr>
          <p:cNvPr id="211" name="Google Shape;211;p23"/>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666666"/>
              </a:buClr>
              <a:buSzPts val="1300"/>
              <a:buChar char="●"/>
            </a:pPr>
            <a:r>
              <a:rPr lang="en">
                <a:solidFill>
                  <a:srgbClr val="666666"/>
                </a:solidFill>
              </a:rPr>
              <a:t>Difficult  to  quantitatively measure  shortcomings</a:t>
            </a:r>
            <a:endParaRPr>
              <a:solidFill>
                <a:srgbClr val="666666"/>
              </a:solidFill>
            </a:endParaRPr>
          </a:p>
          <a:p>
            <a:pPr marL="457200" lvl="0" indent="-311150" algn="l" rtl="0">
              <a:spcBef>
                <a:spcPts val="0"/>
              </a:spcBef>
              <a:spcAft>
                <a:spcPts val="0"/>
              </a:spcAft>
              <a:buClr>
                <a:srgbClr val="666666"/>
              </a:buClr>
              <a:buSzPts val="1300"/>
              <a:buChar char="●"/>
            </a:pPr>
            <a:r>
              <a:rPr lang="en">
                <a:solidFill>
                  <a:srgbClr val="666666"/>
                </a:solidFill>
              </a:rPr>
              <a:t>Spurious lip region detection</a:t>
            </a:r>
            <a:endParaRPr>
              <a:solidFill>
                <a:srgbClr val="666666"/>
              </a:solidFill>
            </a:endParaRPr>
          </a:p>
          <a:p>
            <a:pPr marL="457200" lvl="0" indent="-311150" algn="l" rtl="0">
              <a:spcBef>
                <a:spcPts val="0"/>
              </a:spcBef>
              <a:spcAft>
                <a:spcPts val="0"/>
              </a:spcAft>
              <a:buClr>
                <a:srgbClr val="666666"/>
              </a:buClr>
              <a:buSzPts val="1300"/>
              <a:buChar char="●"/>
            </a:pPr>
            <a:r>
              <a:rPr lang="en">
                <a:solidFill>
                  <a:srgbClr val="666666"/>
                </a:solidFill>
              </a:rPr>
              <a:t>Profile face overcompensation</a:t>
            </a:r>
            <a:endParaRPr>
              <a:solidFill>
                <a:srgbClr val="666666"/>
              </a:solidFill>
            </a:endParaRPr>
          </a:p>
          <a:p>
            <a:pPr marL="457200" lvl="0" indent="-311150" algn="l" rtl="0">
              <a:spcBef>
                <a:spcPts val="0"/>
              </a:spcBef>
              <a:spcAft>
                <a:spcPts val="0"/>
              </a:spcAft>
              <a:buSzPts val="1300"/>
              <a:buChar char="●"/>
            </a:pPr>
            <a:r>
              <a:rPr lang="en" b="1"/>
              <a:t>Issues with lip movement and audio synchronization. Especially, background music leads to high murmuring lip movement.</a:t>
            </a:r>
            <a:endParaRPr b="1"/>
          </a:p>
          <a:p>
            <a:pPr marL="457200" lvl="0" indent="0" algn="l" rtl="0">
              <a:spcBef>
                <a:spcPts val="1200"/>
              </a:spcBef>
              <a:spcAft>
                <a:spcPts val="1200"/>
              </a:spcAft>
              <a:buNone/>
            </a:pPr>
            <a:endParaRPr/>
          </a:p>
        </p:txBody>
      </p:sp>
      <p:pic>
        <p:nvPicPr>
          <p:cNvPr id="2" name="profile" descr="profile">
            <a:hlinkClick r:id="" action="ppaction://media"/>
            <a:extLst>
              <a:ext uri="{FF2B5EF4-FFF2-40B4-BE49-F238E27FC236}">
                <a16:creationId xmlns:a16="http://schemas.microsoft.com/office/drawing/2014/main" id="{0D528A91-15AA-5F4F-8450-F371B44CCC97}"/>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3008376" y="2841677"/>
            <a:ext cx="3945826" cy="2219527"/>
          </a:xfrm>
          <a:prstGeom prst="rect">
            <a:avLst/>
          </a:prstGeom>
        </p:spPr>
      </p:pic>
      <p:pic>
        <p:nvPicPr>
          <p:cNvPr id="7" name="Audio 6">
            <a:hlinkClick r:id="" action="ppaction://media"/>
            <a:extLst>
              <a:ext uri="{FF2B5EF4-FFF2-40B4-BE49-F238E27FC236}">
                <a16:creationId xmlns:a16="http://schemas.microsoft.com/office/drawing/2014/main" id="{DEFE01A4-5CEE-F548-AFB5-C041CC2E4000}"/>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740"/>
    </mc:Choice>
    <mc:Fallback xmlns="">
      <p:transition spd="slow" advTm="2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718" objId="2"/>
        <p14:pauseEvt time="5792" objId="2"/>
        <p14:stopEvt time="20740"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Limitations of LipGAN Model</a:t>
            </a:r>
            <a:endParaRPr/>
          </a:p>
        </p:txBody>
      </p:sp>
      <p:sp>
        <p:nvSpPr>
          <p:cNvPr id="218" name="Google Shape;218;p2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666666"/>
              </a:buClr>
              <a:buSzPts val="1300"/>
              <a:buChar char="●"/>
            </a:pPr>
            <a:r>
              <a:rPr lang="en">
                <a:solidFill>
                  <a:srgbClr val="666666"/>
                </a:solidFill>
              </a:rPr>
              <a:t>Difficult  to  quantitatively measure  shortcomings</a:t>
            </a:r>
            <a:endParaRPr>
              <a:solidFill>
                <a:srgbClr val="666666"/>
              </a:solidFill>
            </a:endParaRPr>
          </a:p>
          <a:p>
            <a:pPr marL="457200" lvl="0" indent="-311150" algn="l" rtl="0">
              <a:spcBef>
                <a:spcPts val="0"/>
              </a:spcBef>
              <a:spcAft>
                <a:spcPts val="0"/>
              </a:spcAft>
              <a:buClr>
                <a:srgbClr val="666666"/>
              </a:buClr>
              <a:buSzPts val="1300"/>
              <a:buChar char="●"/>
            </a:pPr>
            <a:r>
              <a:rPr lang="en">
                <a:solidFill>
                  <a:srgbClr val="666666"/>
                </a:solidFill>
              </a:rPr>
              <a:t>Spurious lip region detection</a:t>
            </a:r>
            <a:endParaRPr>
              <a:solidFill>
                <a:srgbClr val="666666"/>
              </a:solidFill>
            </a:endParaRPr>
          </a:p>
          <a:p>
            <a:pPr marL="457200" lvl="0" indent="-311150" algn="l" rtl="0">
              <a:spcBef>
                <a:spcPts val="0"/>
              </a:spcBef>
              <a:spcAft>
                <a:spcPts val="0"/>
              </a:spcAft>
              <a:buClr>
                <a:srgbClr val="666666"/>
              </a:buClr>
              <a:buSzPts val="1300"/>
              <a:buChar char="●"/>
            </a:pPr>
            <a:r>
              <a:rPr lang="en">
                <a:solidFill>
                  <a:srgbClr val="666666"/>
                </a:solidFill>
              </a:rPr>
              <a:t>Profile face overcompensation</a:t>
            </a:r>
            <a:endParaRPr>
              <a:solidFill>
                <a:srgbClr val="666666"/>
              </a:solidFill>
            </a:endParaRPr>
          </a:p>
          <a:p>
            <a:pPr marL="457200" lvl="0" indent="-311150" algn="l" rtl="0">
              <a:spcBef>
                <a:spcPts val="0"/>
              </a:spcBef>
              <a:spcAft>
                <a:spcPts val="0"/>
              </a:spcAft>
              <a:buClr>
                <a:srgbClr val="666666"/>
              </a:buClr>
              <a:buSzPts val="1300"/>
              <a:buChar char="●"/>
            </a:pPr>
            <a:r>
              <a:rPr lang="en">
                <a:solidFill>
                  <a:srgbClr val="666666"/>
                </a:solidFill>
              </a:rPr>
              <a:t>Issues with lip movement and audio synchronization</a:t>
            </a:r>
            <a:endParaRPr>
              <a:solidFill>
                <a:srgbClr val="666666"/>
              </a:solidFill>
            </a:endParaRPr>
          </a:p>
          <a:p>
            <a:pPr marL="457200" lvl="0" indent="-311150" algn="l" rtl="0">
              <a:spcBef>
                <a:spcPts val="0"/>
              </a:spcBef>
              <a:spcAft>
                <a:spcPts val="0"/>
              </a:spcAft>
              <a:buSzPts val="1300"/>
              <a:buChar char="●"/>
            </a:pPr>
            <a:r>
              <a:rPr lang="en" b="1"/>
              <a:t>Teeth Deformation (crooked teeth)  or no teeth at all</a:t>
            </a:r>
            <a:endParaRPr b="1"/>
          </a:p>
          <a:p>
            <a:pPr marL="457200" lvl="0" indent="0" algn="l" rtl="0">
              <a:spcBef>
                <a:spcPts val="1200"/>
              </a:spcBef>
              <a:spcAft>
                <a:spcPts val="1200"/>
              </a:spcAft>
              <a:buNone/>
            </a:pPr>
            <a:r>
              <a:rPr lang="en"/>
              <a:t>		</a:t>
            </a:r>
            <a:endParaRPr/>
          </a:p>
        </p:txBody>
      </p:sp>
      <p:pic>
        <p:nvPicPr>
          <p:cNvPr id="219" name="Google Shape;219;p24"/>
          <p:cNvPicPr preferRelativeResize="0"/>
          <p:nvPr/>
        </p:nvPicPr>
        <p:blipFill>
          <a:blip r:embed="rId5">
            <a:alphaModFix/>
          </a:blip>
          <a:stretch>
            <a:fillRect/>
          </a:stretch>
        </p:blipFill>
        <p:spPr>
          <a:xfrm>
            <a:off x="3200400" y="2925500"/>
            <a:ext cx="2743200" cy="914400"/>
          </a:xfrm>
          <a:prstGeom prst="rect">
            <a:avLst/>
          </a:prstGeom>
          <a:noFill/>
          <a:ln>
            <a:noFill/>
          </a:ln>
        </p:spPr>
      </p:pic>
      <p:pic>
        <p:nvPicPr>
          <p:cNvPr id="220" name="Google Shape;220;p24"/>
          <p:cNvPicPr preferRelativeResize="0"/>
          <p:nvPr/>
        </p:nvPicPr>
        <p:blipFill>
          <a:blip r:embed="rId6">
            <a:alphaModFix/>
          </a:blip>
          <a:stretch>
            <a:fillRect/>
          </a:stretch>
        </p:blipFill>
        <p:spPr>
          <a:xfrm>
            <a:off x="3200400" y="3839900"/>
            <a:ext cx="2743200" cy="914400"/>
          </a:xfrm>
          <a:prstGeom prst="rect">
            <a:avLst/>
          </a:prstGeom>
          <a:noFill/>
          <a:ln>
            <a:noFill/>
          </a:ln>
        </p:spPr>
      </p:pic>
      <p:pic>
        <p:nvPicPr>
          <p:cNvPr id="3" name="Audio 2">
            <a:hlinkClick r:id="" action="ppaction://media"/>
            <a:extLst>
              <a:ext uri="{FF2B5EF4-FFF2-40B4-BE49-F238E27FC236}">
                <a16:creationId xmlns:a16="http://schemas.microsoft.com/office/drawing/2014/main" id="{D64653DB-EE2A-E94F-8D6D-F2903D8778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33"/>
    </mc:Choice>
    <mc:Fallback xmlns="">
      <p:transition spd="slow" advTm="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Limitations of LipGAN Model</a:t>
            </a:r>
            <a:endParaRPr/>
          </a:p>
        </p:txBody>
      </p:sp>
      <p:sp>
        <p:nvSpPr>
          <p:cNvPr id="226" name="Google Shape;226;p2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666666"/>
              </a:buClr>
              <a:buSzPts val="1300"/>
              <a:buChar char="●"/>
            </a:pPr>
            <a:r>
              <a:rPr lang="en">
                <a:solidFill>
                  <a:srgbClr val="666666"/>
                </a:solidFill>
              </a:rPr>
              <a:t>Difficult  to  quantitatively measure  shortcomings</a:t>
            </a:r>
            <a:endParaRPr>
              <a:solidFill>
                <a:srgbClr val="666666"/>
              </a:solidFill>
            </a:endParaRPr>
          </a:p>
          <a:p>
            <a:pPr marL="457200" lvl="0" indent="-311150" algn="l" rtl="0">
              <a:spcBef>
                <a:spcPts val="0"/>
              </a:spcBef>
              <a:spcAft>
                <a:spcPts val="0"/>
              </a:spcAft>
              <a:buClr>
                <a:srgbClr val="666666"/>
              </a:buClr>
              <a:buSzPts val="1300"/>
              <a:buChar char="●"/>
            </a:pPr>
            <a:r>
              <a:rPr lang="en">
                <a:solidFill>
                  <a:srgbClr val="666666"/>
                </a:solidFill>
              </a:rPr>
              <a:t>Spurious lip region detection</a:t>
            </a:r>
            <a:endParaRPr>
              <a:solidFill>
                <a:srgbClr val="666666"/>
              </a:solidFill>
            </a:endParaRPr>
          </a:p>
          <a:p>
            <a:pPr marL="457200" lvl="0" indent="-311150" algn="l" rtl="0">
              <a:spcBef>
                <a:spcPts val="0"/>
              </a:spcBef>
              <a:spcAft>
                <a:spcPts val="0"/>
              </a:spcAft>
              <a:buClr>
                <a:srgbClr val="666666"/>
              </a:buClr>
              <a:buSzPts val="1300"/>
              <a:buChar char="●"/>
            </a:pPr>
            <a:r>
              <a:rPr lang="en">
                <a:solidFill>
                  <a:srgbClr val="666666"/>
                </a:solidFill>
              </a:rPr>
              <a:t>Profile face overcompensation</a:t>
            </a:r>
            <a:endParaRPr>
              <a:solidFill>
                <a:srgbClr val="666666"/>
              </a:solidFill>
            </a:endParaRPr>
          </a:p>
          <a:p>
            <a:pPr marL="457200" lvl="0" indent="-311150" algn="l" rtl="0">
              <a:spcBef>
                <a:spcPts val="0"/>
              </a:spcBef>
              <a:spcAft>
                <a:spcPts val="0"/>
              </a:spcAft>
              <a:buClr>
                <a:srgbClr val="666666"/>
              </a:buClr>
              <a:buSzPts val="1300"/>
              <a:buChar char="●"/>
            </a:pPr>
            <a:r>
              <a:rPr lang="en">
                <a:solidFill>
                  <a:srgbClr val="666666"/>
                </a:solidFill>
              </a:rPr>
              <a:t>Issues with lip movement and audio synchronization</a:t>
            </a:r>
            <a:endParaRPr>
              <a:solidFill>
                <a:srgbClr val="666666"/>
              </a:solidFill>
            </a:endParaRPr>
          </a:p>
          <a:p>
            <a:pPr marL="457200" lvl="0" indent="-311150" algn="l" rtl="0">
              <a:spcBef>
                <a:spcPts val="0"/>
              </a:spcBef>
              <a:spcAft>
                <a:spcPts val="0"/>
              </a:spcAft>
              <a:buClr>
                <a:srgbClr val="666666"/>
              </a:buClr>
              <a:buSzPts val="1300"/>
              <a:buChar char="●"/>
            </a:pPr>
            <a:r>
              <a:rPr lang="en">
                <a:solidFill>
                  <a:srgbClr val="666666"/>
                </a:solidFill>
              </a:rPr>
              <a:t>Teeth Deformation</a:t>
            </a:r>
            <a:endParaRPr>
              <a:solidFill>
                <a:srgbClr val="666666"/>
              </a:solidFill>
            </a:endParaRPr>
          </a:p>
          <a:p>
            <a:pPr marL="457200" lvl="0" indent="-311150" algn="l" rtl="0">
              <a:spcBef>
                <a:spcPts val="0"/>
              </a:spcBef>
              <a:spcAft>
                <a:spcPts val="0"/>
              </a:spcAft>
              <a:buSzPts val="1300"/>
              <a:buChar char="●"/>
            </a:pPr>
            <a:r>
              <a:rPr lang="en" b="1"/>
              <a:t>Limitations due to facial expression </a:t>
            </a:r>
            <a:endParaRPr b="1"/>
          </a:p>
        </p:txBody>
      </p:sp>
      <p:pic>
        <p:nvPicPr>
          <p:cNvPr id="227" name="Google Shape;227;p25"/>
          <p:cNvPicPr preferRelativeResize="0"/>
          <p:nvPr/>
        </p:nvPicPr>
        <p:blipFill>
          <a:blip r:embed="rId8">
            <a:alphaModFix/>
          </a:blip>
          <a:stretch>
            <a:fillRect/>
          </a:stretch>
        </p:blipFill>
        <p:spPr>
          <a:xfrm>
            <a:off x="4744902" y="2584475"/>
            <a:ext cx="3499099" cy="2474775"/>
          </a:xfrm>
          <a:prstGeom prst="rect">
            <a:avLst/>
          </a:prstGeom>
          <a:noFill/>
          <a:ln>
            <a:noFill/>
          </a:ln>
        </p:spPr>
      </p:pic>
      <p:pic>
        <p:nvPicPr>
          <p:cNvPr id="2" name="lip_deform" descr="lip_deform">
            <a:hlinkClick r:id="" action="ppaction://media"/>
            <a:extLst>
              <a:ext uri="{FF2B5EF4-FFF2-40B4-BE49-F238E27FC236}">
                <a16:creationId xmlns:a16="http://schemas.microsoft.com/office/drawing/2014/main" id="{EFC66E34-BAB0-4549-9BC5-6C40AFE0711D}"/>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235075" y="3023150"/>
            <a:ext cx="3499100" cy="2036100"/>
          </a:xfrm>
          <a:prstGeom prst="rect">
            <a:avLst/>
          </a:prstGeom>
        </p:spPr>
      </p:pic>
      <p:pic>
        <p:nvPicPr>
          <p:cNvPr id="1026" name="Picture 2">
            <a:extLst>
              <a:ext uri="{FF2B5EF4-FFF2-40B4-BE49-F238E27FC236}">
                <a16:creationId xmlns:a16="http://schemas.microsoft.com/office/drawing/2014/main" id="{A9AF2FFA-AB03-F745-995A-85D217F3D9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7927" y="859838"/>
            <a:ext cx="2504069" cy="1155724"/>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pic>
      <p:sp>
        <p:nvSpPr>
          <p:cNvPr id="3" name="Oval 2">
            <a:extLst>
              <a:ext uri="{FF2B5EF4-FFF2-40B4-BE49-F238E27FC236}">
                <a16:creationId xmlns:a16="http://schemas.microsoft.com/office/drawing/2014/main" id="{0E5263F9-D3A6-F349-B0A6-BF0DA4E72842}"/>
              </a:ext>
            </a:extLst>
          </p:cNvPr>
          <p:cNvSpPr/>
          <p:nvPr/>
        </p:nvSpPr>
        <p:spPr>
          <a:xfrm>
            <a:off x="6346967" y="3264310"/>
            <a:ext cx="447123" cy="23597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9C570C6-E3D7-DF47-BE18-0779B1B80335}"/>
              </a:ext>
            </a:extLst>
          </p:cNvPr>
          <p:cNvCxnSpPr/>
          <p:nvPr/>
        </p:nvCxnSpPr>
        <p:spPr>
          <a:xfrm flipH="1" flipV="1">
            <a:off x="6097927" y="2015562"/>
            <a:ext cx="249040" cy="136673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03F9E4-9FE0-F74C-B643-7BFAC5849FEC}"/>
              </a:ext>
            </a:extLst>
          </p:cNvPr>
          <p:cNvCxnSpPr/>
          <p:nvPr/>
        </p:nvCxnSpPr>
        <p:spPr>
          <a:xfrm flipV="1">
            <a:off x="6813755" y="2015562"/>
            <a:ext cx="1788241" cy="1366735"/>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7320EC43-5338-8043-BBBB-BFC4A226F458}"/>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332"/>
    </mc:Choice>
    <mc:Fallback xmlns="">
      <p:transition spd="slow" advTm="1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Implementation Challenges</a:t>
            </a:r>
            <a:endParaRPr/>
          </a:p>
        </p:txBody>
      </p:sp>
      <p:sp>
        <p:nvSpPr>
          <p:cNvPr id="234" name="Google Shape;234;p26"/>
          <p:cNvSpPr txBox="1">
            <a:spLocks noGrp="1"/>
          </p:cNvSpPr>
          <p:nvPr>
            <p:ph type="body" idx="1"/>
          </p:nvPr>
        </p:nvSpPr>
        <p:spPr>
          <a:xfrm>
            <a:off x="1297500" y="1567550"/>
            <a:ext cx="7547400" cy="3069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dirty="0"/>
              <a:t>Computation time for preprocessing (~</a:t>
            </a:r>
            <a:r>
              <a:rPr lang="en" b="1" dirty="0"/>
              <a:t>50GB raw data</a:t>
            </a:r>
            <a:r>
              <a:rPr lang="en" dirty="0"/>
              <a:t>; ~</a:t>
            </a:r>
            <a:r>
              <a:rPr lang="en" b="1" dirty="0"/>
              <a:t>30hr of video; ~10GB processed data</a:t>
            </a:r>
            <a:r>
              <a:rPr lang="en" dirty="0"/>
              <a:t>)</a:t>
            </a:r>
            <a:endParaRPr dirty="0"/>
          </a:p>
          <a:p>
            <a:pPr marL="457200" lvl="0" indent="-311150" algn="l" rtl="0">
              <a:spcBef>
                <a:spcPts val="0"/>
              </a:spcBef>
              <a:spcAft>
                <a:spcPts val="0"/>
              </a:spcAft>
              <a:buSzPts val="1300"/>
              <a:buChar char="●"/>
            </a:pPr>
            <a:r>
              <a:rPr lang="en" dirty="0"/>
              <a:t>Limitations due to use of </a:t>
            </a:r>
            <a:r>
              <a:rPr lang="en" b="1" dirty="0"/>
              <a:t>Google </a:t>
            </a:r>
            <a:r>
              <a:rPr lang="en" b="1" dirty="0" err="1"/>
              <a:t>Colab</a:t>
            </a:r>
            <a:r>
              <a:rPr lang="en" b="1" dirty="0"/>
              <a:t> PRO</a:t>
            </a:r>
            <a:r>
              <a:rPr lang="en" dirty="0"/>
              <a:t> (Session getting killed after certain time) </a:t>
            </a:r>
            <a:endParaRPr dirty="0"/>
          </a:p>
          <a:p>
            <a:pPr marL="914400" lvl="0" indent="0" algn="l" rtl="0">
              <a:spcBef>
                <a:spcPts val="1200"/>
              </a:spcBef>
              <a:spcAft>
                <a:spcPts val="0"/>
              </a:spcAft>
              <a:buNone/>
            </a:pPr>
            <a:r>
              <a:rPr lang="en" dirty="0"/>
              <a:t>→ single </a:t>
            </a:r>
            <a:r>
              <a:rPr lang="en" dirty="0" err="1"/>
              <a:t>gpu</a:t>
            </a:r>
            <a:r>
              <a:rPr lang="en" dirty="0"/>
              <a:t> training took 3hr/epoch   [Tesla P100]</a:t>
            </a:r>
            <a:endParaRPr dirty="0"/>
          </a:p>
          <a:p>
            <a:pPr marL="914400" lvl="0" indent="0" algn="l" rtl="0">
              <a:spcBef>
                <a:spcPts val="1200"/>
              </a:spcBef>
              <a:spcAft>
                <a:spcPts val="0"/>
              </a:spcAft>
              <a:buNone/>
            </a:pPr>
            <a:r>
              <a:rPr lang="en" dirty="0"/>
              <a:t>→ ~71 M trainable parameters        [Resnet50 had ~25M parameters]</a:t>
            </a:r>
            <a:endParaRPr dirty="0"/>
          </a:p>
          <a:p>
            <a:pPr marL="457200" lvl="0" indent="-311150" algn="l" rtl="0">
              <a:spcBef>
                <a:spcPts val="1200"/>
              </a:spcBef>
              <a:spcAft>
                <a:spcPts val="0"/>
              </a:spcAft>
              <a:buSzPts val="1300"/>
              <a:buChar char="●"/>
            </a:pPr>
            <a:r>
              <a:rPr lang="en" dirty="0"/>
              <a:t>Storage size limitation on google </a:t>
            </a:r>
            <a:r>
              <a:rPr lang="en" dirty="0" err="1"/>
              <a:t>colab</a:t>
            </a:r>
            <a:r>
              <a:rPr lang="en" dirty="0"/>
              <a:t>.</a:t>
            </a: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solidFill>
                <a:srgbClr val="000000"/>
              </a:solidFill>
              <a:highlight>
                <a:srgbClr val="E4E8EE"/>
              </a:highlight>
            </a:endParaRPr>
          </a:p>
        </p:txBody>
      </p:sp>
      <p:pic>
        <p:nvPicPr>
          <p:cNvPr id="7" name="Audio 6">
            <a:hlinkClick r:id="" action="ppaction://media"/>
            <a:extLst>
              <a:ext uri="{FF2B5EF4-FFF2-40B4-BE49-F238E27FC236}">
                <a16:creationId xmlns:a16="http://schemas.microsoft.com/office/drawing/2014/main" id="{14971F0B-F200-3D45-8F1D-D8E2752B01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60"/>
    </mc:Choice>
    <mc:Fallback xmlns="">
      <p:transition spd="slow" advTm="1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Discussion &amp; Future Work</a:t>
            </a:r>
            <a:endParaRPr/>
          </a:p>
        </p:txBody>
      </p:sp>
      <p:sp>
        <p:nvSpPr>
          <p:cNvPr id="240" name="Google Shape;240;p27"/>
          <p:cNvSpPr txBox="1">
            <a:spLocks noGrp="1"/>
          </p:cNvSpPr>
          <p:nvPr>
            <p:ph type="body" idx="1"/>
          </p:nvPr>
        </p:nvSpPr>
        <p:spPr>
          <a:xfrm>
            <a:off x="1297500" y="1314369"/>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dirty="0"/>
              <a:t>Similar model works best for editing/dubbing a small segment of a video. [</a:t>
            </a:r>
            <a:r>
              <a:rPr lang="en" b="1" dirty="0" err="1"/>
              <a:t>lyrebird.ai</a:t>
            </a:r>
            <a:r>
              <a:rPr lang="en" dirty="0"/>
              <a:t>]</a:t>
            </a:r>
            <a:br>
              <a:rPr lang="en" dirty="0"/>
            </a:br>
            <a:br>
              <a:rPr lang="en" dirty="0"/>
            </a:br>
            <a:br>
              <a:rPr lang="en" dirty="0"/>
            </a:br>
            <a:br>
              <a:rPr lang="en" dirty="0"/>
            </a:br>
            <a:endParaRPr lang="en" dirty="0"/>
          </a:p>
          <a:p>
            <a:pPr marL="146050" lvl="0" indent="0" algn="l" rtl="0">
              <a:spcBef>
                <a:spcPts val="0"/>
              </a:spcBef>
              <a:spcAft>
                <a:spcPts val="0"/>
              </a:spcAft>
              <a:buSzPts val="1300"/>
              <a:buNone/>
            </a:pPr>
            <a:br>
              <a:rPr lang="en" dirty="0"/>
            </a:br>
            <a:endParaRPr lang="en" dirty="0"/>
          </a:p>
          <a:p>
            <a:pPr marL="146050" lvl="0" indent="0" algn="l" rtl="0">
              <a:spcBef>
                <a:spcPts val="0"/>
              </a:spcBef>
              <a:spcAft>
                <a:spcPts val="0"/>
              </a:spcAft>
              <a:buSzPts val="1300"/>
              <a:buNone/>
            </a:pPr>
            <a:br>
              <a:rPr lang="en" dirty="0"/>
            </a:br>
            <a:endParaRPr lang="en" dirty="0"/>
          </a:p>
          <a:p>
            <a:pPr marL="146050" lvl="0" indent="0" algn="l" rtl="0">
              <a:spcBef>
                <a:spcPts val="0"/>
              </a:spcBef>
              <a:spcAft>
                <a:spcPts val="0"/>
              </a:spcAft>
              <a:buSzPts val="1300"/>
              <a:buNone/>
            </a:pPr>
            <a:endParaRPr dirty="0"/>
          </a:p>
          <a:p>
            <a:pPr lvl="0"/>
            <a:r>
              <a:rPr lang="en-US" dirty="0"/>
              <a:t>Speaker independent; Language independent; Pose invariant.</a:t>
            </a:r>
            <a:endParaRPr dirty="0"/>
          </a:p>
          <a:p>
            <a:pPr marL="0" lvl="0" indent="0" algn="l" rtl="0">
              <a:spcBef>
                <a:spcPts val="1200"/>
              </a:spcBef>
              <a:spcAft>
                <a:spcPts val="0"/>
              </a:spcAft>
              <a:buNone/>
            </a:pPr>
            <a:endParaRPr dirty="0">
              <a:solidFill>
                <a:srgbClr val="000000"/>
              </a:solidFill>
              <a:highlight>
                <a:srgbClr val="E4E8EE"/>
              </a:highlight>
            </a:endParaRPr>
          </a:p>
          <a:p>
            <a:pPr marL="0" lvl="0" indent="0" algn="l" rtl="0">
              <a:spcBef>
                <a:spcPts val="1200"/>
              </a:spcBef>
              <a:spcAft>
                <a:spcPts val="0"/>
              </a:spcAft>
              <a:buNone/>
            </a:pPr>
            <a:endParaRPr dirty="0">
              <a:solidFill>
                <a:srgbClr val="000000"/>
              </a:solidFill>
              <a:highlight>
                <a:srgbClr val="E4E8EE"/>
              </a:highlight>
            </a:endParaRPr>
          </a:p>
          <a:p>
            <a:pPr marL="0" lvl="0" indent="0" algn="l" rtl="0">
              <a:spcBef>
                <a:spcPts val="1200"/>
              </a:spcBef>
              <a:spcAft>
                <a:spcPts val="1200"/>
              </a:spcAft>
              <a:buNone/>
            </a:pPr>
            <a:endParaRPr dirty="0">
              <a:solidFill>
                <a:srgbClr val="FFFFFF"/>
              </a:solidFill>
              <a:highlight>
                <a:srgbClr val="E4E8EE"/>
              </a:highlight>
            </a:endParaRPr>
          </a:p>
        </p:txBody>
      </p:sp>
      <p:pic>
        <p:nvPicPr>
          <p:cNvPr id="242" name="Google Shape;242;p27"/>
          <p:cNvPicPr preferRelativeResize="0"/>
          <p:nvPr/>
        </p:nvPicPr>
        <p:blipFill>
          <a:blip r:embed="rId5">
            <a:alphaModFix/>
          </a:blip>
          <a:stretch>
            <a:fillRect/>
          </a:stretch>
        </p:blipFill>
        <p:spPr>
          <a:xfrm>
            <a:off x="2654710" y="1737933"/>
            <a:ext cx="3814441" cy="1555869"/>
          </a:xfrm>
          <a:prstGeom prst="rect">
            <a:avLst/>
          </a:prstGeom>
          <a:noFill/>
          <a:ln>
            <a:noFill/>
          </a:ln>
        </p:spPr>
      </p:pic>
      <p:pic>
        <p:nvPicPr>
          <p:cNvPr id="3" name="Audio 2">
            <a:hlinkClick r:id="" action="ppaction://media"/>
            <a:extLst>
              <a:ext uri="{FF2B5EF4-FFF2-40B4-BE49-F238E27FC236}">
                <a16:creationId xmlns:a16="http://schemas.microsoft.com/office/drawing/2014/main" id="{28BBE1AB-AFFF-D649-8007-234F24262F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11"/>
    </mc:Choice>
    <mc:Fallback xmlns="">
      <p:transition spd="slow" advTm="31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Discussion &amp; Future Work</a:t>
            </a:r>
            <a:endParaRPr/>
          </a:p>
        </p:txBody>
      </p:sp>
      <p:sp>
        <p:nvSpPr>
          <p:cNvPr id="240" name="Google Shape;240;p27"/>
          <p:cNvSpPr txBox="1">
            <a:spLocks noGrp="1"/>
          </p:cNvSpPr>
          <p:nvPr>
            <p:ph type="body" idx="1"/>
          </p:nvPr>
        </p:nvSpPr>
        <p:spPr>
          <a:xfrm>
            <a:off x="1297500" y="1186550"/>
            <a:ext cx="7038900" cy="2911200"/>
          </a:xfrm>
          <a:prstGeom prst="rect">
            <a:avLst/>
          </a:prstGeom>
        </p:spPr>
        <p:txBody>
          <a:bodyPr spcFirstLastPara="1" wrap="square" lIns="91425" tIns="91425" rIns="91425" bIns="91425" anchor="t" anchorCtr="0">
            <a:noAutofit/>
          </a:bodyPr>
          <a:lstStyle/>
          <a:p>
            <a:pPr marL="146050" lvl="0" indent="0" algn="l" rtl="0">
              <a:spcBef>
                <a:spcPts val="0"/>
              </a:spcBef>
              <a:spcAft>
                <a:spcPts val="0"/>
              </a:spcAft>
              <a:buSzPts val="1300"/>
              <a:buNone/>
            </a:pPr>
            <a:endParaRPr dirty="0"/>
          </a:p>
          <a:p>
            <a:pPr marL="457200" lvl="0" indent="-311150" algn="l" rtl="0">
              <a:spcBef>
                <a:spcPts val="0"/>
              </a:spcBef>
              <a:spcAft>
                <a:spcPts val="0"/>
              </a:spcAft>
              <a:buSzPts val="1300"/>
              <a:buChar char="●"/>
            </a:pPr>
            <a:r>
              <a:rPr lang="en" dirty="0"/>
              <a:t>Works well with animated cartoon as well, creating lip-synced </a:t>
            </a:r>
            <a:r>
              <a:rPr lang="en" dirty="0" err="1"/>
              <a:t>bitmoji</a:t>
            </a:r>
            <a:r>
              <a:rPr lang="en" dirty="0"/>
              <a:t> or AR emoji</a:t>
            </a:r>
            <a:endParaRPr dirty="0"/>
          </a:p>
          <a:p>
            <a:pPr marL="457200" lvl="0" indent="0" algn="l" rtl="0">
              <a:spcBef>
                <a:spcPts val="1200"/>
              </a:spcBef>
              <a:spcAft>
                <a:spcPts val="0"/>
              </a:spcAft>
              <a:buNone/>
            </a:pPr>
            <a:endParaRPr dirty="0"/>
          </a:p>
          <a:p>
            <a:pPr marL="0" lvl="0" indent="0" algn="l" rtl="0">
              <a:spcBef>
                <a:spcPts val="1200"/>
              </a:spcBef>
              <a:spcAft>
                <a:spcPts val="0"/>
              </a:spcAft>
              <a:buNone/>
            </a:pPr>
            <a:endParaRPr dirty="0">
              <a:solidFill>
                <a:srgbClr val="000000"/>
              </a:solidFill>
              <a:highlight>
                <a:srgbClr val="E4E8EE"/>
              </a:highlight>
            </a:endParaRPr>
          </a:p>
          <a:p>
            <a:pPr marL="0" lvl="0" indent="0" algn="l" rtl="0">
              <a:spcBef>
                <a:spcPts val="1200"/>
              </a:spcBef>
              <a:spcAft>
                <a:spcPts val="0"/>
              </a:spcAft>
              <a:buNone/>
            </a:pPr>
            <a:endParaRPr dirty="0">
              <a:solidFill>
                <a:srgbClr val="000000"/>
              </a:solidFill>
              <a:highlight>
                <a:srgbClr val="E4E8EE"/>
              </a:highlight>
            </a:endParaRPr>
          </a:p>
          <a:p>
            <a:pPr marL="0" lvl="0" indent="0" algn="l" rtl="0">
              <a:spcBef>
                <a:spcPts val="1200"/>
              </a:spcBef>
              <a:spcAft>
                <a:spcPts val="1200"/>
              </a:spcAft>
              <a:buNone/>
            </a:pPr>
            <a:endParaRPr dirty="0">
              <a:solidFill>
                <a:srgbClr val="FFFFFF"/>
              </a:solidFill>
              <a:highlight>
                <a:srgbClr val="E4E8EE"/>
              </a:highlight>
            </a:endParaRPr>
          </a:p>
        </p:txBody>
      </p:sp>
      <p:pic>
        <p:nvPicPr>
          <p:cNvPr id="2" name="avatar" descr="avatar">
            <a:hlinkClick r:id="" action="ppaction://media"/>
            <a:extLst>
              <a:ext uri="{FF2B5EF4-FFF2-40B4-BE49-F238E27FC236}">
                <a16:creationId xmlns:a16="http://schemas.microsoft.com/office/drawing/2014/main" id="{C41B5257-6E6F-744E-8CAE-A18219F9A9EE}"/>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2378309" y="2309994"/>
            <a:ext cx="2638584" cy="1616998"/>
          </a:xfrm>
          <a:prstGeom prst="rect">
            <a:avLst/>
          </a:prstGeom>
        </p:spPr>
      </p:pic>
      <p:pic>
        <p:nvPicPr>
          <p:cNvPr id="3" name="cartoon1" descr="cartoon1">
            <a:hlinkClick r:id="" action="ppaction://media"/>
            <a:extLst>
              <a:ext uri="{FF2B5EF4-FFF2-40B4-BE49-F238E27FC236}">
                <a16:creationId xmlns:a16="http://schemas.microsoft.com/office/drawing/2014/main" id="{02B43558-0459-2A4A-B458-24924B853B9F}"/>
              </a:ext>
            </a:extLst>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5446400" y="2309994"/>
            <a:ext cx="2625397" cy="1616998"/>
          </a:xfrm>
          <a:prstGeom prst="rect">
            <a:avLst/>
          </a:prstGeom>
        </p:spPr>
      </p:pic>
      <p:pic>
        <p:nvPicPr>
          <p:cNvPr id="10" name="Audio 9">
            <a:hlinkClick r:id="" action="ppaction://media"/>
            <a:extLst>
              <a:ext uri="{FF2B5EF4-FFF2-40B4-BE49-F238E27FC236}">
                <a16:creationId xmlns:a16="http://schemas.microsoft.com/office/drawing/2014/main" id="{AF8D2AD5-A793-1E4E-B69D-717FA66065EA}"/>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252676143"/>
      </p:ext>
    </p:extLst>
  </p:cSld>
  <p:clrMapOvr>
    <a:masterClrMapping/>
  </p:clrMapOvr>
  <mc:AlternateContent xmlns:mc="http://schemas.openxmlformats.org/markup-compatibility/2006" xmlns:p14="http://schemas.microsoft.com/office/powerpoint/2010/main">
    <mc:Choice Requires="p14">
      <p:transition spd="slow" p14:dur="2000" advTm="10439"/>
    </mc:Choice>
    <mc:Fallback xmlns="">
      <p:transition spd="slow" advTm="10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00"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Discussion &amp; Future Work</a:t>
            </a:r>
            <a:endParaRPr/>
          </a:p>
        </p:txBody>
      </p:sp>
      <p:sp>
        <p:nvSpPr>
          <p:cNvPr id="251" name="Google Shape;251;p28"/>
          <p:cNvSpPr txBox="1">
            <a:spLocks noGrp="1"/>
          </p:cNvSpPr>
          <p:nvPr>
            <p:ph type="body" idx="1"/>
          </p:nvPr>
        </p:nvSpPr>
        <p:spPr>
          <a:xfrm>
            <a:off x="1297500" y="1239025"/>
            <a:ext cx="7038900" cy="3765595"/>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FFFFFF"/>
              </a:buClr>
              <a:buSzPts val="1300"/>
              <a:buChar char="●"/>
            </a:pPr>
            <a:r>
              <a:rPr lang="en" dirty="0">
                <a:solidFill>
                  <a:srgbClr val="FFFFFF"/>
                </a:solidFill>
              </a:rPr>
              <a:t>Need more detailed  </a:t>
            </a:r>
            <a:r>
              <a:rPr lang="en" dirty="0" err="1">
                <a:solidFill>
                  <a:srgbClr val="FFFFFF"/>
                </a:solidFill>
              </a:rPr>
              <a:t>keypoint</a:t>
            </a:r>
            <a:r>
              <a:rPr lang="en" dirty="0">
                <a:solidFill>
                  <a:srgbClr val="FFFFFF"/>
                </a:solidFill>
              </a:rPr>
              <a:t> detector for lip region.</a:t>
            </a:r>
            <a:br>
              <a:rPr lang="en" dirty="0">
                <a:solidFill>
                  <a:srgbClr val="FFFFFF"/>
                </a:solidFill>
              </a:rPr>
            </a:br>
            <a:endParaRPr dirty="0">
              <a:solidFill>
                <a:srgbClr val="FFFFFF"/>
              </a:solidFill>
            </a:endParaRPr>
          </a:p>
          <a:p>
            <a:pPr marL="457200" lvl="0" indent="-311150" algn="l" rtl="0">
              <a:spcBef>
                <a:spcPts val="0"/>
              </a:spcBef>
              <a:spcAft>
                <a:spcPts val="0"/>
              </a:spcAft>
              <a:buClr>
                <a:srgbClr val="FFFFFF"/>
              </a:buClr>
              <a:buSzPts val="1300"/>
              <a:buChar char="●"/>
            </a:pPr>
            <a:r>
              <a:rPr lang="en" dirty="0">
                <a:solidFill>
                  <a:srgbClr val="FFFFFF"/>
                </a:solidFill>
              </a:rPr>
              <a:t>Worth trying out 3D representation of face, with mesh-like grid to have more structured and smooth  lip movement along with side cheeks, jawline etc. (muscles getting pulled/pushed/squeezed)</a:t>
            </a:r>
            <a:endParaRPr dirty="0">
              <a:solidFill>
                <a:srgbClr val="FFFFFF"/>
              </a:solidFill>
            </a:endParaRPr>
          </a:p>
          <a:p>
            <a:pPr marL="457200" lvl="0" indent="0" algn="l" rtl="0">
              <a:spcBef>
                <a:spcPts val="1200"/>
              </a:spcBef>
              <a:spcAft>
                <a:spcPts val="0"/>
              </a:spcAft>
              <a:buNone/>
            </a:pPr>
            <a:r>
              <a:rPr lang="en" dirty="0">
                <a:solidFill>
                  <a:srgbClr val="FFFFFF"/>
                </a:solidFill>
              </a:rPr>
              <a:t>→ will also enforce a sense of depth measure.</a:t>
            </a:r>
            <a:endParaRPr dirty="0">
              <a:solidFill>
                <a:srgbClr val="FFFFFF"/>
              </a:solidFill>
            </a:endParaRPr>
          </a:p>
          <a:p>
            <a:pPr marL="457200" lvl="0" indent="-311150" algn="l" rtl="0">
              <a:spcBef>
                <a:spcPts val="1200"/>
              </a:spcBef>
              <a:spcAft>
                <a:spcPts val="0"/>
              </a:spcAft>
              <a:buClr>
                <a:srgbClr val="FFFFFF"/>
              </a:buClr>
              <a:buSzPts val="1300"/>
              <a:buChar char="●"/>
            </a:pPr>
            <a:r>
              <a:rPr lang="en" dirty="0">
                <a:solidFill>
                  <a:srgbClr val="FFFFFF"/>
                </a:solidFill>
              </a:rPr>
              <a:t>Million dollar idea: Live lip-syncing in video call (even if  speaker is not sharing his video feed, we just need one static face image) </a:t>
            </a:r>
            <a:br>
              <a:rPr lang="en" dirty="0">
                <a:solidFill>
                  <a:srgbClr val="FFFFFF"/>
                </a:solidFill>
              </a:rPr>
            </a:br>
            <a:r>
              <a:rPr lang="en" dirty="0">
                <a:solidFill>
                  <a:srgbClr val="FFFFFF"/>
                </a:solidFill>
              </a:rPr>
              <a:t> → Live lip-synced video + privacy </a:t>
            </a:r>
            <a:br>
              <a:rPr lang="en" dirty="0">
                <a:solidFill>
                  <a:srgbClr val="FFFFFF"/>
                </a:solidFill>
              </a:rPr>
            </a:br>
            <a:br>
              <a:rPr lang="en" dirty="0">
                <a:solidFill>
                  <a:srgbClr val="FFFFFF"/>
                </a:solidFill>
              </a:rPr>
            </a:br>
            <a:br>
              <a:rPr lang="en" dirty="0">
                <a:solidFill>
                  <a:srgbClr val="FFFFFF"/>
                </a:solidFill>
              </a:rPr>
            </a:br>
            <a:br>
              <a:rPr lang="en" dirty="0">
                <a:solidFill>
                  <a:srgbClr val="FFFFFF"/>
                </a:solidFill>
              </a:rPr>
            </a:br>
            <a:endParaRPr dirty="0">
              <a:solidFill>
                <a:srgbClr val="FFFFFF"/>
              </a:solidFill>
            </a:endParaRPr>
          </a:p>
          <a:p>
            <a:pPr marL="457200" lvl="0" indent="-311150" algn="l" rtl="0">
              <a:spcBef>
                <a:spcPts val="0"/>
              </a:spcBef>
              <a:spcAft>
                <a:spcPts val="0"/>
              </a:spcAft>
              <a:buClr>
                <a:srgbClr val="FFFFFF"/>
              </a:buClr>
              <a:buSzPts val="1300"/>
              <a:buChar char="●"/>
            </a:pPr>
            <a:r>
              <a:rPr lang="en" dirty="0">
                <a:solidFill>
                  <a:srgbClr val="FFFFFF"/>
                </a:solidFill>
              </a:rPr>
              <a:t>Watch  lip-synced dubbed movies/Tv series. I lip-synced 10 min of “Money Heist” (dubbed from Spanish to English) and I definitely liked the lip-synced version!!</a:t>
            </a:r>
            <a:endParaRPr dirty="0">
              <a:solidFill>
                <a:srgbClr val="FFFFFF"/>
              </a:solidFill>
            </a:endParaRPr>
          </a:p>
          <a:p>
            <a:pPr marL="0" lvl="0" indent="0" algn="l" rtl="0">
              <a:spcBef>
                <a:spcPts val="1200"/>
              </a:spcBef>
              <a:spcAft>
                <a:spcPts val="1200"/>
              </a:spcAft>
              <a:buNone/>
            </a:pPr>
            <a:endParaRPr dirty="0">
              <a:solidFill>
                <a:srgbClr val="FFFFFF"/>
              </a:solidFill>
            </a:endParaRPr>
          </a:p>
        </p:txBody>
      </p:sp>
      <p:pic>
        <p:nvPicPr>
          <p:cNvPr id="252" name="Google Shape;252;p28"/>
          <p:cNvPicPr preferRelativeResize="0"/>
          <p:nvPr/>
        </p:nvPicPr>
        <p:blipFill rotWithShape="1">
          <a:blip r:embed="rId5">
            <a:alphaModFix/>
          </a:blip>
          <a:srcRect t="26920" r="63133" b="11262"/>
          <a:stretch/>
        </p:blipFill>
        <p:spPr>
          <a:xfrm>
            <a:off x="6834100" y="456579"/>
            <a:ext cx="1243476" cy="1301900"/>
          </a:xfrm>
          <a:prstGeom prst="rect">
            <a:avLst/>
          </a:prstGeom>
          <a:noFill/>
          <a:ln>
            <a:noFill/>
          </a:ln>
        </p:spPr>
      </p:pic>
      <p:pic>
        <p:nvPicPr>
          <p:cNvPr id="3" name="Picture 2" descr="A picture containing sky, person, outdoor, person&#10;&#10;Description automatically generated">
            <a:extLst>
              <a:ext uri="{FF2B5EF4-FFF2-40B4-BE49-F238E27FC236}">
                <a16:creationId xmlns:a16="http://schemas.microsoft.com/office/drawing/2014/main" id="{DFA7265C-3A2B-3F4F-AAA0-514D1305D7BE}"/>
              </a:ext>
            </a:extLst>
          </p:cNvPr>
          <p:cNvPicPr>
            <a:picLocks noChangeAspect="1"/>
          </p:cNvPicPr>
          <p:nvPr/>
        </p:nvPicPr>
        <p:blipFill>
          <a:blip r:embed="rId6"/>
          <a:stretch>
            <a:fillRect/>
          </a:stretch>
        </p:blipFill>
        <p:spPr>
          <a:xfrm>
            <a:off x="1883423" y="3835651"/>
            <a:ext cx="1135079" cy="638482"/>
          </a:xfrm>
          <a:prstGeom prst="rect">
            <a:avLst/>
          </a:prstGeom>
        </p:spPr>
      </p:pic>
      <p:pic>
        <p:nvPicPr>
          <p:cNvPr id="5" name="Picture 4" descr="A picture containing sky, person, outdoor, person&#10;&#10;Description automatically generated">
            <a:extLst>
              <a:ext uri="{FF2B5EF4-FFF2-40B4-BE49-F238E27FC236}">
                <a16:creationId xmlns:a16="http://schemas.microsoft.com/office/drawing/2014/main" id="{DC17B5D1-7594-9047-928A-DFEC5A539C0F}"/>
              </a:ext>
            </a:extLst>
          </p:cNvPr>
          <p:cNvPicPr>
            <a:picLocks noChangeAspect="1"/>
          </p:cNvPicPr>
          <p:nvPr/>
        </p:nvPicPr>
        <p:blipFill>
          <a:blip r:embed="rId7"/>
          <a:stretch>
            <a:fillRect/>
          </a:stretch>
        </p:blipFill>
        <p:spPr>
          <a:xfrm>
            <a:off x="3023965" y="3835651"/>
            <a:ext cx="1135079" cy="638482"/>
          </a:xfrm>
          <a:prstGeom prst="rect">
            <a:avLst/>
          </a:prstGeom>
        </p:spPr>
      </p:pic>
      <p:pic>
        <p:nvPicPr>
          <p:cNvPr id="7" name="Picture 6" descr="A picture containing person, sky, outdoor, person&#10;&#10;Description automatically generated">
            <a:extLst>
              <a:ext uri="{FF2B5EF4-FFF2-40B4-BE49-F238E27FC236}">
                <a16:creationId xmlns:a16="http://schemas.microsoft.com/office/drawing/2014/main" id="{90ADEA1A-4A73-7443-8AF5-F2D08179AF8C}"/>
              </a:ext>
            </a:extLst>
          </p:cNvPr>
          <p:cNvPicPr>
            <a:picLocks noChangeAspect="1"/>
          </p:cNvPicPr>
          <p:nvPr/>
        </p:nvPicPr>
        <p:blipFill>
          <a:blip r:embed="rId8"/>
          <a:stretch>
            <a:fillRect/>
          </a:stretch>
        </p:blipFill>
        <p:spPr>
          <a:xfrm>
            <a:off x="4164507" y="3835651"/>
            <a:ext cx="1135080" cy="638482"/>
          </a:xfrm>
          <a:prstGeom prst="rect">
            <a:avLst/>
          </a:prstGeom>
        </p:spPr>
      </p:pic>
      <p:pic>
        <p:nvPicPr>
          <p:cNvPr id="9" name="Picture 8" descr="A picture containing sky, person, outdoor, person&#10;&#10;Description automatically generated">
            <a:extLst>
              <a:ext uri="{FF2B5EF4-FFF2-40B4-BE49-F238E27FC236}">
                <a16:creationId xmlns:a16="http://schemas.microsoft.com/office/drawing/2014/main" id="{8D54E060-6F7E-5442-813C-16D12158545C}"/>
              </a:ext>
            </a:extLst>
          </p:cNvPr>
          <p:cNvPicPr>
            <a:picLocks noChangeAspect="1"/>
          </p:cNvPicPr>
          <p:nvPr/>
        </p:nvPicPr>
        <p:blipFill>
          <a:blip r:embed="rId9"/>
          <a:stretch>
            <a:fillRect/>
          </a:stretch>
        </p:blipFill>
        <p:spPr>
          <a:xfrm>
            <a:off x="5309419" y="3835650"/>
            <a:ext cx="1135080" cy="638483"/>
          </a:xfrm>
          <a:prstGeom prst="rect">
            <a:avLst/>
          </a:prstGeom>
        </p:spPr>
      </p:pic>
      <p:pic>
        <p:nvPicPr>
          <p:cNvPr id="11" name="Picture 10" descr="A picture containing sky, person, outdoor, person&#10;&#10;Description automatically generated">
            <a:extLst>
              <a:ext uri="{FF2B5EF4-FFF2-40B4-BE49-F238E27FC236}">
                <a16:creationId xmlns:a16="http://schemas.microsoft.com/office/drawing/2014/main" id="{31D74354-A0A9-DA48-9CEE-88D5F0D78371}"/>
              </a:ext>
            </a:extLst>
          </p:cNvPr>
          <p:cNvPicPr>
            <a:picLocks noChangeAspect="1"/>
          </p:cNvPicPr>
          <p:nvPr/>
        </p:nvPicPr>
        <p:blipFill>
          <a:blip r:embed="rId10"/>
          <a:stretch>
            <a:fillRect/>
          </a:stretch>
        </p:blipFill>
        <p:spPr>
          <a:xfrm>
            <a:off x="6445898" y="3825021"/>
            <a:ext cx="1135081" cy="638483"/>
          </a:xfrm>
          <a:prstGeom prst="rect">
            <a:avLst/>
          </a:prstGeom>
        </p:spPr>
      </p:pic>
      <p:pic>
        <p:nvPicPr>
          <p:cNvPr id="25" name="Audio 24">
            <a:hlinkClick r:id="" action="ppaction://media"/>
            <a:extLst>
              <a:ext uri="{FF2B5EF4-FFF2-40B4-BE49-F238E27FC236}">
                <a16:creationId xmlns:a16="http://schemas.microsoft.com/office/drawing/2014/main" id="{209538EC-A60C-2F42-BE8C-AE5939418E1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34"/>
    </mc:Choice>
    <mc:Fallback xmlns="">
      <p:transition spd="slow" advTm="24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Privacy Matters!</a:t>
            </a:r>
            <a:endParaRPr/>
          </a:p>
        </p:txBody>
      </p:sp>
      <p:sp>
        <p:nvSpPr>
          <p:cNvPr id="258" name="Google Shape;258;p29"/>
          <p:cNvSpPr txBox="1">
            <a:spLocks noGrp="1"/>
          </p:cNvSpPr>
          <p:nvPr>
            <p:ph type="body" idx="1"/>
          </p:nvPr>
        </p:nvSpPr>
        <p:spPr>
          <a:xfrm>
            <a:off x="1297488" y="13078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FFFFFF"/>
              </a:solidFill>
            </a:endParaRPr>
          </a:p>
          <a:p>
            <a:pPr marL="0" lvl="0" indent="0" algn="l" rtl="0">
              <a:spcBef>
                <a:spcPts val="1200"/>
              </a:spcBef>
              <a:spcAft>
                <a:spcPts val="1200"/>
              </a:spcAft>
              <a:buNone/>
            </a:pPr>
            <a:r>
              <a:rPr lang="en">
                <a:solidFill>
                  <a:srgbClr val="FFFFFF"/>
                </a:solidFill>
              </a:rPr>
              <a:t>   </a:t>
            </a:r>
            <a:endParaRPr>
              <a:solidFill>
                <a:srgbClr val="FFFFFF"/>
              </a:solidFill>
            </a:endParaRPr>
          </a:p>
        </p:txBody>
      </p:sp>
      <p:pic>
        <p:nvPicPr>
          <p:cNvPr id="259" name="Google Shape;259;p29"/>
          <p:cNvPicPr preferRelativeResize="0"/>
          <p:nvPr/>
        </p:nvPicPr>
        <p:blipFill>
          <a:blip r:embed="rId5">
            <a:alphaModFix/>
          </a:blip>
          <a:stretch>
            <a:fillRect/>
          </a:stretch>
        </p:blipFill>
        <p:spPr>
          <a:xfrm>
            <a:off x="1297500" y="1307850"/>
            <a:ext cx="2562723" cy="1732300"/>
          </a:xfrm>
          <a:prstGeom prst="rect">
            <a:avLst/>
          </a:prstGeom>
          <a:noFill/>
          <a:ln>
            <a:noFill/>
          </a:ln>
        </p:spPr>
      </p:pic>
      <p:sp>
        <p:nvSpPr>
          <p:cNvPr id="260" name="Google Shape;260;p29"/>
          <p:cNvSpPr/>
          <p:nvPr/>
        </p:nvSpPr>
        <p:spPr>
          <a:xfrm>
            <a:off x="3912900" y="1749800"/>
            <a:ext cx="745200" cy="760200"/>
          </a:xfrm>
          <a:prstGeom prst="mathPlus">
            <a:avLst>
              <a:gd name="adj1" fmla="val 2352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txBox="1"/>
          <p:nvPr/>
        </p:nvSpPr>
        <p:spPr>
          <a:xfrm>
            <a:off x="4786975" y="1902200"/>
            <a:ext cx="246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Lato"/>
                <a:ea typeface="Lato"/>
                <a:cs typeface="Lato"/>
                <a:sym typeface="Lato"/>
              </a:rPr>
              <a:t>“This group did a great job.”</a:t>
            </a:r>
            <a:endParaRPr>
              <a:solidFill>
                <a:srgbClr val="FFFFFF"/>
              </a:solidFill>
              <a:latin typeface="Lato"/>
              <a:ea typeface="Lato"/>
              <a:cs typeface="Lato"/>
              <a:sym typeface="Lato"/>
            </a:endParaRPr>
          </a:p>
        </p:txBody>
      </p:sp>
      <p:sp>
        <p:nvSpPr>
          <p:cNvPr id="262" name="Google Shape;262;p29"/>
          <p:cNvSpPr txBox="1"/>
          <p:nvPr/>
        </p:nvSpPr>
        <p:spPr>
          <a:xfrm>
            <a:off x="6734275" y="2651300"/>
            <a:ext cx="2324400" cy="147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Lato"/>
                <a:ea typeface="Lato"/>
                <a:cs typeface="Lato"/>
                <a:sym typeface="Lato"/>
              </a:rPr>
              <a:t>But, we did NOT!  </a:t>
            </a:r>
            <a:endParaRPr>
              <a:solidFill>
                <a:srgbClr val="FFFFFF"/>
              </a:solidFill>
              <a:latin typeface="Lato"/>
              <a:ea typeface="Lato"/>
              <a:cs typeface="Lato"/>
              <a:sym typeface="Lato"/>
            </a:endParaRPr>
          </a:p>
          <a:p>
            <a:pPr marL="0" lvl="0" indent="0" algn="ctr" rtl="0">
              <a:spcBef>
                <a:spcPts val="0"/>
              </a:spcBef>
              <a:spcAft>
                <a:spcPts val="0"/>
              </a:spcAft>
              <a:buNone/>
            </a:pPr>
            <a:endParaRPr>
              <a:solidFill>
                <a:srgbClr val="FFFFFF"/>
              </a:solidFill>
              <a:latin typeface="Lato"/>
              <a:ea typeface="Lato"/>
              <a:cs typeface="Lato"/>
              <a:sym typeface="Lato"/>
            </a:endParaRPr>
          </a:p>
          <a:p>
            <a:pPr marL="0" lvl="0" indent="0" algn="ctr" rtl="0">
              <a:spcBef>
                <a:spcPts val="0"/>
              </a:spcBef>
              <a:spcAft>
                <a:spcPts val="0"/>
              </a:spcAft>
              <a:buNone/>
            </a:pPr>
            <a:r>
              <a:rPr lang="en">
                <a:solidFill>
                  <a:srgbClr val="FFFFFF"/>
                </a:solidFill>
                <a:latin typeface="Lato"/>
                <a:ea typeface="Lato"/>
                <a:cs typeface="Lato"/>
                <a:sym typeface="Lato"/>
              </a:rPr>
              <a:t>PLEASE Take prior permission before publishing Lip-synced videos!!!</a:t>
            </a:r>
            <a:endParaRPr>
              <a:solidFill>
                <a:srgbClr val="FFFFFF"/>
              </a:solidFill>
              <a:latin typeface="Lato"/>
              <a:ea typeface="Lato"/>
              <a:cs typeface="Lato"/>
              <a:sym typeface="Lato"/>
            </a:endParaRPr>
          </a:p>
        </p:txBody>
      </p:sp>
      <p:sp>
        <p:nvSpPr>
          <p:cNvPr id="263" name="Google Shape;263;p29"/>
          <p:cNvSpPr/>
          <p:nvPr/>
        </p:nvSpPr>
        <p:spPr>
          <a:xfrm>
            <a:off x="7405925" y="1705700"/>
            <a:ext cx="848400" cy="8484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Audio 4">
            <a:hlinkClick r:id="" action="ppaction://media"/>
            <a:extLst>
              <a:ext uri="{FF2B5EF4-FFF2-40B4-BE49-F238E27FC236}">
                <a16:creationId xmlns:a16="http://schemas.microsoft.com/office/drawing/2014/main" id="{A26D54A8-F339-9A4D-9264-C638DDF662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94"/>
    </mc:Choice>
    <mc:Fallback xmlns="">
      <p:transition spd="slow" advTm="1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One last demo!</a:t>
            </a:r>
            <a:endParaRPr/>
          </a:p>
        </p:txBody>
      </p:sp>
      <p:sp>
        <p:nvSpPr>
          <p:cNvPr id="269" name="Google Shape;269;p30"/>
          <p:cNvSpPr txBox="1">
            <a:spLocks noGrp="1"/>
          </p:cNvSpPr>
          <p:nvPr>
            <p:ph type="body" idx="1"/>
          </p:nvPr>
        </p:nvSpPr>
        <p:spPr>
          <a:xfrm>
            <a:off x="1297488" y="1307850"/>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dirty="0"/>
              <a:t>English Translation: “</a:t>
            </a:r>
            <a:r>
              <a:rPr lang="en" sz="1200" dirty="0">
                <a:solidFill>
                  <a:srgbClr val="FFFFFF"/>
                </a:solidFill>
                <a:highlight>
                  <a:srgbClr val="333333"/>
                </a:highlight>
                <a:latin typeface="Roboto"/>
                <a:ea typeface="Roboto"/>
                <a:cs typeface="Roboto"/>
                <a:sym typeface="Roboto"/>
              </a:rPr>
              <a:t>I have wanted you so much, so truly ... that the entire universe has conspired for me to get you”     (Hindi Movie dialogue)</a:t>
            </a:r>
            <a:endParaRPr dirty="0"/>
          </a:p>
          <a:p>
            <a:pPr marL="0" lvl="0" indent="0" algn="l" rtl="0">
              <a:spcBef>
                <a:spcPts val="1200"/>
              </a:spcBef>
              <a:spcAft>
                <a:spcPts val="0"/>
              </a:spcAft>
              <a:buNone/>
            </a:pPr>
            <a:endParaRPr dirty="0">
              <a:solidFill>
                <a:srgbClr val="000000"/>
              </a:solidFill>
              <a:highlight>
                <a:srgbClr val="E4E8EE"/>
              </a:highlight>
            </a:endParaRPr>
          </a:p>
          <a:p>
            <a:pPr marL="0" lvl="0" indent="0" algn="l" rtl="0">
              <a:spcBef>
                <a:spcPts val="1200"/>
              </a:spcBef>
              <a:spcAft>
                <a:spcPts val="0"/>
              </a:spcAft>
              <a:buNone/>
            </a:pPr>
            <a:endParaRPr dirty="0">
              <a:solidFill>
                <a:srgbClr val="000000"/>
              </a:solidFill>
              <a:highlight>
                <a:srgbClr val="E4E8EE"/>
              </a:highlight>
            </a:endParaRPr>
          </a:p>
          <a:p>
            <a:pPr marL="0" lvl="0" indent="0" algn="l" rtl="0">
              <a:spcBef>
                <a:spcPts val="1200"/>
              </a:spcBef>
              <a:spcAft>
                <a:spcPts val="1200"/>
              </a:spcAft>
              <a:buNone/>
            </a:pPr>
            <a:endParaRPr dirty="0">
              <a:solidFill>
                <a:srgbClr val="FFFFFF"/>
              </a:solidFill>
              <a:highlight>
                <a:srgbClr val="E4E8EE"/>
              </a:highlight>
            </a:endParaRPr>
          </a:p>
        </p:txBody>
      </p:sp>
      <p:pic>
        <p:nvPicPr>
          <p:cNvPr id="2" name="trump_srk" descr="trump_srk">
            <a:hlinkClick r:id="" action="ppaction://media"/>
            <a:extLst>
              <a:ext uri="{FF2B5EF4-FFF2-40B4-BE49-F238E27FC236}">
                <a16:creationId xmlns:a16="http://schemas.microsoft.com/office/drawing/2014/main" id="{1C979943-BFA4-0B4E-B5DB-5686546774E2}"/>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658521" y="1932600"/>
            <a:ext cx="4595147" cy="3063431"/>
          </a:xfrm>
          <a:prstGeom prst="rect">
            <a:avLst/>
          </a:prstGeom>
        </p:spPr>
      </p:pic>
      <p:pic>
        <p:nvPicPr>
          <p:cNvPr id="5" name="Audio 4">
            <a:hlinkClick r:id="" action="ppaction://media"/>
            <a:extLst>
              <a:ext uri="{FF2B5EF4-FFF2-40B4-BE49-F238E27FC236}">
                <a16:creationId xmlns:a16="http://schemas.microsoft.com/office/drawing/2014/main" id="{993F0B33-0D13-3340-A9B8-496DC2554353}"/>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515"/>
    </mc:Choice>
    <mc:Fallback xmlns="">
      <p:transition spd="slow" advTm="1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612" objId="2"/>
        <p14:stopEvt time="11515"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50"/>
              <a:t>Speech to Lip Sync Generation </a:t>
            </a:r>
            <a:endParaRPr sz="2150"/>
          </a:p>
        </p:txBody>
      </p:sp>
      <p:sp>
        <p:nvSpPr>
          <p:cNvPr id="142" name="Google Shape;142;p14"/>
          <p:cNvSpPr txBox="1">
            <a:spLocks noGrp="1"/>
          </p:cNvSpPr>
          <p:nvPr>
            <p:ph type="body" idx="1"/>
          </p:nvPr>
        </p:nvSpPr>
        <p:spPr>
          <a:xfrm>
            <a:off x="54475" y="1472150"/>
            <a:ext cx="4731300" cy="3519000"/>
          </a:xfrm>
          <a:prstGeom prst="rect">
            <a:avLst/>
          </a:prstGeom>
        </p:spPr>
        <p:txBody>
          <a:bodyPr spcFirstLastPara="1" wrap="square" lIns="91425" tIns="91425" rIns="91425" bIns="91425" anchor="t" anchorCtr="0">
            <a:normAutofit fontScale="55000" lnSpcReduction="20000"/>
          </a:bodyPr>
          <a:lstStyle/>
          <a:p>
            <a:pPr marL="457200" lvl="0" indent="0" algn="l" rtl="0">
              <a:spcBef>
                <a:spcPts val="0"/>
              </a:spcBef>
              <a:spcAft>
                <a:spcPts val="0"/>
              </a:spcAft>
              <a:buNone/>
            </a:pPr>
            <a:endParaRPr sz="2500">
              <a:solidFill>
                <a:srgbClr val="000000"/>
              </a:solidFill>
              <a:highlight>
                <a:srgbClr val="FFFFFF"/>
              </a:highlight>
              <a:latin typeface="Arial"/>
              <a:ea typeface="Arial"/>
              <a:cs typeface="Arial"/>
              <a:sym typeface="Arial"/>
            </a:endParaRPr>
          </a:p>
          <a:p>
            <a:pPr marL="457200" lvl="0" indent="-304006" algn="l" rtl="0">
              <a:lnSpc>
                <a:spcPct val="150000"/>
              </a:lnSpc>
              <a:spcBef>
                <a:spcPts val="0"/>
              </a:spcBef>
              <a:spcAft>
                <a:spcPts val="0"/>
              </a:spcAft>
              <a:buSzPct val="100000"/>
              <a:buChar char="●"/>
            </a:pPr>
            <a:r>
              <a:rPr lang="en" sz="2500"/>
              <a:t>Purpose:</a:t>
            </a:r>
            <a:endParaRPr sz="2500"/>
          </a:p>
          <a:p>
            <a:pPr marL="457200" lvl="0" indent="-304006" algn="l" rtl="0">
              <a:lnSpc>
                <a:spcPct val="150000"/>
              </a:lnSpc>
              <a:spcBef>
                <a:spcPts val="0"/>
              </a:spcBef>
              <a:spcAft>
                <a:spcPts val="0"/>
              </a:spcAft>
              <a:buSzPct val="100000"/>
              <a:buChar char="-"/>
            </a:pPr>
            <a:r>
              <a:rPr lang="en" sz="2500"/>
              <a:t> lip-syncing a talking face video to match the target speech segment to the lip and facial expression of the person in the video</a:t>
            </a:r>
            <a:endParaRPr sz="2500"/>
          </a:p>
          <a:p>
            <a:pPr marL="457200" lvl="0" indent="-304006" algn="l" rtl="0">
              <a:lnSpc>
                <a:spcPct val="150000"/>
              </a:lnSpc>
              <a:spcBef>
                <a:spcPts val="0"/>
              </a:spcBef>
              <a:spcAft>
                <a:spcPts val="0"/>
              </a:spcAft>
              <a:buSzPct val="100000"/>
              <a:buChar char="●"/>
            </a:pPr>
            <a:r>
              <a:rPr lang="en" sz="2500"/>
              <a:t>Applications: </a:t>
            </a:r>
            <a:endParaRPr sz="2500"/>
          </a:p>
          <a:p>
            <a:pPr marL="457200" lvl="0" indent="-304006" algn="l" rtl="0">
              <a:lnSpc>
                <a:spcPct val="150000"/>
              </a:lnSpc>
              <a:spcBef>
                <a:spcPts val="0"/>
              </a:spcBef>
              <a:spcAft>
                <a:spcPts val="0"/>
              </a:spcAft>
              <a:buSzPct val="100000"/>
              <a:buChar char="-"/>
            </a:pPr>
            <a:r>
              <a:rPr lang="en" sz="2500"/>
              <a:t>realistic dubbing in movies, CGI animations in movies,  and gaming.  </a:t>
            </a:r>
            <a:endParaRPr sz="2500"/>
          </a:p>
          <a:p>
            <a:pPr marL="457200" lvl="0" indent="-304006" algn="l" rtl="0">
              <a:lnSpc>
                <a:spcPct val="150000"/>
              </a:lnSpc>
              <a:spcBef>
                <a:spcPts val="0"/>
              </a:spcBef>
              <a:spcAft>
                <a:spcPts val="0"/>
              </a:spcAft>
              <a:buSzPct val="100000"/>
              <a:buChar char="●"/>
            </a:pPr>
            <a:r>
              <a:rPr lang="en" sz="2500"/>
              <a:t>Deepfake Technology</a:t>
            </a:r>
            <a:endParaRPr sz="2500"/>
          </a:p>
          <a:p>
            <a:pPr marL="457200" lvl="0" indent="-304006" algn="l" rtl="0">
              <a:lnSpc>
                <a:spcPct val="150000"/>
              </a:lnSpc>
              <a:spcBef>
                <a:spcPts val="0"/>
              </a:spcBef>
              <a:spcAft>
                <a:spcPts val="0"/>
              </a:spcAft>
              <a:buSzPct val="100000"/>
              <a:buChar char="-"/>
            </a:pPr>
            <a:r>
              <a:rPr lang="en" sz="2500"/>
              <a:t>emerging form of synthetic media</a:t>
            </a:r>
            <a:endParaRPr sz="2500"/>
          </a:p>
          <a:p>
            <a:pPr marL="457200" lvl="0" indent="-304006" algn="l" rtl="0">
              <a:lnSpc>
                <a:spcPct val="150000"/>
              </a:lnSpc>
              <a:spcBef>
                <a:spcPts val="0"/>
              </a:spcBef>
              <a:spcAft>
                <a:spcPts val="0"/>
              </a:spcAft>
              <a:buSzPct val="100000"/>
              <a:buChar char="-"/>
            </a:pPr>
            <a:r>
              <a:rPr lang="en" sz="2500"/>
              <a:t>state of the art models are so convincing that they have the potential to deceive</a:t>
            </a:r>
            <a:endParaRPr sz="2500"/>
          </a:p>
          <a:p>
            <a:pPr marL="0" lvl="0" indent="0" algn="l" rtl="0">
              <a:spcBef>
                <a:spcPts val="1200"/>
              </a:spcBef>
              <a:spcAft>
                <a:spcPts val="0"/>
              </a:spcAft>
              <a:buNone/>
            </a:pPr>
            <a:endParaRPr sz="125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endParaRPr sz="1250">
              <a:solidFill>
                <a:srgbClr val="000000"/>
              </a:solidFill>
              <a:highlight>
                <a:srgbClr val="FFFFFF"/>
              </a:highlight>
              <a:latin typeface="Arial"/>
              <a:ea typeface="Arial"/>
              <a:cs typeface="Arial"/>
              <a:sym typeface="Arial"/>
            </a:endParaRPr>
          </a:p>
          <a:p>
            <a:pPr marL="0" lvl="0" indent="0" algn="l" rtl="0">
              <a:spcBef>
                <a:spcPts val="0"/>
              </a:spcBef>
              <a:spcAft>
                <a:spcPts val="1200"/>
              </a:spcAft>
              <a:buNone/>
            </a:pPr>
            <a:endParaRPr/>
          </a:p>
        </p:txBody>
      </p:sp>
      <p:pic>
        <p:nvPicPr>
          <p:cNvPr id="143" name="Google Shape;143;p14" descr="Deepfakes: Who Can We Trust Really? | The Startup"/>
          <p:cNvPicPr preferRelativeResize="0"/>
          <p:nvPr/>
        </p:nvPicPr>
        <p:blipFill>
          <a:blip r:embed="rId3">
            <a:alphaModFix/>
          </a:blip>
          <a:stretch>
            <a:fillRect/>
          </a:stretch>
        </p:blipFill>
        <p:spPr>
          <a:xfrm>
            <a:off x="4785775" y="1712125"/>
            <a:ext cx="4203700" cy="2364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References</a:t>
            </a:r>
            <a:endParaRPr/>
          </a:p>
        </p:txBody>
      </p:sp>
      <p:sp>
        <p:nvSpPr>
          <p:cNvPr id="276" name="Google Shape;276;p31"/>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311150" algn="l" rtl="0">
              <a:lnSpc>
                <a:spcPct val="100000"/>
              </a:lnSpc>
              <a:spcBef>
                <a:spcPts val="0"/>
              </a:spcBef>
              <a:spcAft>
                <a:spcPts val="0"/>
              </a:spcAft>
              <a:buSzPts val="1300"/>
              <a:buAutoNum type="arabicPeriod"/>
            </a:pPr>
            <a:r>
              <a:rPr lang="en" sz="1000" u="sng">
                <a:solidFill>
                  <a:schemeClr val="hlink"/>
                </a:solidFill>
                <a:hlinkClick r:id="rId5"/>
              </a:rPr>
              <a:t>https://medium.com/deepgamingai/automate-your-lip-sync-animations-with-this-ai-lipgan-ad35551ae62d</a:t>
            </a:r>
            <a:r>
              <a:rPr lang="en" sz="1000"/>
              <a:t> </a:t>
            </a:r>
            <a:endParaRPr sz="1000"/>
          </a:p>
          <a:p>
            <a:pPr marL="457200" lvl="0" indent="-298450" algn="l" rtl="0">
              <a:spcBef>
                <a:spcPts val="0"/>
              </a:spcBef>
              <a:spcAft>
                <a:spcPts val="0"/>
              </a:spcAft>
              <a:buSzPts val="1100"/>
              <a:buAutoNum type="arabicPeriod"/>
            </a:pPr>
            <a:r>
              <a:rPr lang="en" sz="1100" u="sng">
                <a:solidFill>
                  <a:schemeClr val="hlink"/>
                </a:solidFill>
                <a:hlinkClick r:id="rId6"/>
              </a:rPr>
              <a:t>https://arxiv.org/pdf/1803.10404.pdf</a:t>
            </a:r>
            <a:endParaRPr sz="1100"/>
          </a:p>
          <a:p>
            <a:pPr marL="457200" lvl="0" indent="-298450" algn="l" rtl="0">
              <a:spcBef>
                <a:spcPts val="0"/>
              </a:spcBef>
              <a:spcAft>
                <a:spcPts val="0"/>
              </a:spcAft>
              <a:buSzPts val="1100"/>
              <a:buAutoNum type="arabicPeriod"/>
            </a:pPr>
            <a:r>
              <a:rPr lang="en" sz="1100" u="sng">
                <a:solidFill>
                  <a:schemeClr val="hlink"/>
                </a:solidFill>
                <a:hlinkClick r:id="rId7"/>
              </a:rPr>
              <a:t>http://cdn.iiit.ac.in/cdn/cvit.iiit.ac.in/images/Projects/facetoface_translation/paper.pdf</a:t>
            </a:r>
            <a:endParaRPr sz="1100"/>
          </a:p>
          <a:p>
            <a:pPr marL="457200" lvl="0" indent="-298450" algn="l" rtl="0">
              <a:spcBef>
                <a:spcPts val="0"/>
              </a:spcBef>
              <a:spcAft>
                <a:spcPts val="0"/>
              </a:spcAft>
              <a:buSzPts val="1100"/>
              <a:buAutoNum type="arabicPeriod"/>
            </a:pPr>
            <a:r>
              <a:rPr lang="en" sz="1100" u="sng">
                <a:solidFill>
                  <a:schemeClr val="hlink"/>
                </a:solidFill>
                <a:hlinkClick r:id="rId8"/>
              </a:rPr>
              <a:t>https://arxiv.org/abs/2103.00484</a:t>
            </a:r>
            <a:endParaRPr sz="1100"/>
          </a:p>
          <a:p>
            <a:pPr marL="457200" lvl="0" indent="-298450" algn="l" rtl="0">
              <a:spcBef>
                <a:spcPts val="0"/>
              </a:spcBef>
              <a:spcAft>
                <a:spcPts val="0"/>
              </a:spcAft>
              <a:buSzPts val="1100"/>
              <a:buAutoNum type="arabicPeriod"/>
            </a:pPr>
            <a:r>
              <a:rPr lang="en" sz="1100" u="sng">
                <a:solidFill>
                  <a:schemeClr val="hlink"/>
                </a:solidFill>
                <a:hlinkClick r:id="rId9"/>
              </a:rPr>
              <a:t>https://arxiv.org/pdf/2005.08209.pdf</a:t>
            </a:r>
            <a:endParaRPr sz="1100"/>
          </a:p>
          <a:p>
            <a:pPr marL="457200" lvl="0" indent="-298450" algn="l" rtl="0">
              <a:spcBef>
                <a:spcPts val="0"/>
              </a:spcBef>
              <a:spcAft>
                <a:spcPts val="0"/>
              </a:spcAft>
              <a:buSzPts val="1100"/>
              <a:buAutoNum type="arabicPeriod"/>
            </a:pPr>
            <a:r>
              <a:rPr lang="en" sz="1100" u="sng">
                <a:solidFill>
                  <a:schemeClr val="hlink"/>
                </a:solidFill>
                <a:hlinkClick r:id="rId10"/>
              </a:rPr>
              <a:t>https://arxiv.org/pdf/2008.10010.pdf</a:t>
            </a:r>
            <a:endParaRPr sz="1100"/>
          </a:p>
          <a:p>
            <a:pPr marL="457200" lvl="0" indent="-298450" algn="l" rtl="0">
              <a:spcBef>
                <a:spcPts val="0"/>
              </a:spcBef>
              <a:spcAft>
                <a:spcPts val="0"/>
              </a:spcAft>
              <a:buSzPts val="1100"/>
              <a:buAutoNum type="arabicPeriod"/>
            </a:pPr>
            <a:r>
              <a:rPr lang="en" sz="1100" u="sng">
                <a:solidFill>
                  <a:schemeClr val="hlink"/>
                </a:solidFill>
                <a:hlinkClick r:id="rId11"/>
              </a:rPr>
              <a:t>https://arxiv.org/pdf/1705.02966.pdf</a:t>
            </a:r>
            <a:endParaRPr sz="1100"/>
          </a:p>
          <a:p>
            <a:pPr marL="457200" lvl="0" indent="-298450" algn="l" rtl="0">
              <a:spcBef>
                <a:spcPts val="0"/>
              </a:spcBef>
              <a:spcAft>
                <a:spcPts val="0"/>
              </a:spcAft>
              <a:buSzPts val="1100"/>
              <a:buAutoNum type="arabicPeriod"/>
            </a:pPr>
            <a:r>
              <a:rPr lang="en" sz="1100" u="sng">
                <a:solidFill>
                  <a:schemeClr val="hlink"/>
                </a:solidFill>
                <a:hlinkClick r:id="rId12"/>
              </a:rPr>
              <a:t>https://github.com/Rudrabha/LipGAN/tree/fully_pythonic</a:t>
            </a:r>
            <a:r>
              <a:rPr lang="en" sz="1100"/>
              <a:t> </a:t>
            </a:r>
            <a:endParaRPr sz="1100"/>
          </a:p>
          <a:p>
            <a:pPr marL="457200" lvl="0" indent="-298450" algn="l" rtl="0">
              <a:spcBef>
                <a:spcPts val="0"/>
              </a:spcBef>
              <a:spcAft>
                <a:spcPts val="0"/>
              </a:spcAft>
              <a:buSzPts val="1100"/>
              <a:buAutoNum type="arabicPeriod"/>
            </a:pPr>
            <a:r>
              <a:rPr lang="en" sz="1100" u="sng">
                <a:solidFill>
                  <a:schemeClr val="hlink"/>
                </a:solidFill>
                <a:hlinkClick r:id="rId13"/>
              </a:rPr>
              <a:t>https://www.bbc.co.uk/rd/projects/lip-reading-datasets</a:t>
            </a:r>
            <a:r>
              <a:rPr lang="en" sz="1100"/>
              <a:t> [dataset]</a:t>
            </a:r>
            <a:endParaRPr sz="1100"/>
          </a:p>
          <a:p>
            <a:pPr marL="457200" lvl="0" indent="-298450" algn="l" rtl="0">
              <a:spcBef>
                <a:spcPts val="0"/>
              </a:spcBef>
              <a:spcAft>
                <a:spcPts val="0"/>
              </a:spcAft>
              <a:buSzPts val="1100"/>
              <a:buAutoNum type="arabicPeriod"/>
            </a:pPr>
            <a:r>
              <a:rPr lang="en" sz="1100" u="sng">
                <a:solidFill>
                  <a:schemeClr val="hlink"/>
                </a:solidFill>
                <a:hlinkClick r:id="rId14"/>
              </a:rPr>
              <a:t>https://www.robots.ox.ac.uk/~vgg/data/lip_reading/lrs2.html</a:t>
            </a:r>
            <a:r>
              <a:rPr lang="en" sz="1100"/>
              <a:t> </a:t>
            </a:r>
            <a:endParaRPr sz="1100"/>
          </a:p>
          <a:p>
            <a:pPr marL="457200" lvl="0" indent="-298450" algn="l" rtl="0">
              <a:spcBef>
                <a:spcPts val="0"/>
              </a:spcBef>
              <a:spcAft>
                <a:spcPts val="0"/>
              </a:spcAft>
              <a:buSzPts val="1100"/>
              <a:buAutoNum type="arabicPeriod"/>
            </a:pPr>
            <a:r>
              <a:rPr lang="en" sz="1100" u="sng">
                <a:solidFill>
                  <a:schemeClr val="hlink"/>
                </a:solidFill>
                <a:hlinkClick r:id="rId15"/>
              </a:rPr>
              <a:t>https://colab.research.google.com/</a:t>
            </a:r>
            <a:r>
              <a:rPr lang="en" sz="1100"/>
              <a:t> </a:t>
            </a:r>
            <a:endParaRPr sz="1100"/>
          </a:p>
          <a:p>
            <a:pPr marL="457200" lvl="0" indent="-298450" algn="l" rtl="0">
              <a:spcBef>
                <a:spcPts val="0"/>
              </a:spcBef>
              <a:spcAft>
                <a:spcPts val="0"/>
              </a:spcAft>
              <a:buSzPts val="1100"/>
              <a:buAutoNum type="arabicPeriod"/>
            </a:pPr>
            <a:r>
              <a:rPr lang="en" sz="1100" u="sng">
                <a:solidFill>
                  <a:schemeClr val="hlink"/>
                </a:solidFill>
                <a:hlinkClick r:id="rId16"/>
              </a:rPr>
              <a:t>https://www.descript.com/lyrebird</a:t>
            </a:r>
            <a:r>
              <a:rPr lang="en" sz="1100"/>
              <a:t>  </a:t>
            </a:r>
            <a:r>
              <a:rPr lang="en" sz="1100" u="sng">
                <a:solidFill>
                  <a:schemeClr val="hlink"/>
                </a:solidFill>
                <a:hlinkClick r:id="rId17"/>
              </a:rPr>
              <a:t>https://www.descript.com/video-editing</a:t>
            </a:r>
            <a:r>
              <a:rPr lang="en" sz="1100"/>
              <a:t> </a:t>
            </a:r>
            <a:endParaRPr sz="1100"/>
          </a:p>
        </p:txBody>
      </p:sp>
      <p:pic>
        <p:nvPicPr>
          <p:cNvPr id="6" name="Audio 5">
            <a:hlinkClick r:id="" action="ppaction://media"/>
            <a:extLst>
              <a:ext uri="{FF2B5EF4-FFF2-40B4-BE49-F238E27FC236}">
                <a16:creationId xmlns:a16="http://schemas.microsoft.com/office/drawing/2014/main" id="{76F57B6C-EE02-0E45-921A-73078FE2422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2"/>
    </mc:Choice>
    <mc:Fallback xmlns="">
      <p:transition spd="slow" advTm="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2"/>
          <p:cNvSpPr/>
          <p:nvPr/>
        </p:nvSpPr>
        <p:spPr>
          <a:xfrm>
            <a:off x="2929925" y="2173525"/>
            <a:ext cx="3654600" cy="62070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Questions?</a:t>
            </a:r>
          </a:p>
        </p:txBody>
      </p:sp>
      <p:pic>
        <p:nvPicPr>
          <p:cNvPr id="5" name="Audio 4">
            <a:hlinkClick r:id="" action="ppaction://media"/>
            <a:extLst>
              <a:ext uri="{FF2B5EF4-FFF2-40B4-BE49-F238E27FC236}">
                <a16:creationId xmlns:a16="http://schemas.microsoft.com/office/drawing/2014/main" id="{064509DA-D395-6649-A1FE-D29D4B792D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0"/>
    </mc:Choice>
    <mc:Fallback xmlns="">
      <p:transition spd="slow" advTm="1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Dataset / Preprocessing </a:t>
            </a:r>
            <a:endParaRPr/>
          </a:p>
        </p:txBody>
      </p:sp>
      <p:pic>
        <p:nvPicPr>
          <p:cNvPr id="149" name="Google Shape;149;p15"/>
          <p:cNvPicPr preferRelativeResize="0"/>
          <p:nvPr/>
        </p:nvPicPr>
        <p:blipFill>
          <a:blip r:embed="rId3">
            <a:alphaModFix/>
          </a:blip>
          <a:stretch>
            <a:fillRect/>
          </a:stretch>
        </p:blipFill>
        <p:spPr>
          <a:xfrm>
            <a:off x="907563" y="1576524"/>
            <a:ext cx="7328876" cy="2884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Architecture of Network</a:t>
            </a:r>
            <a:endParaRPr/>
          </a:p>
          <a:p>
            <a:pPr marL="0" lvl="0" indent="0" algn="l" rtl="0">
              <a:spcBef>
                <a:spcPts val="0"/>
              </a:spcBef>
              <a:spcAft>
                <a:spcPts val="0"/>
              </a:spcAft>
              <a:buNone/>
            </a:pPr>
            <a:endParaRPr/>
          </a:p>
        </p:txBody>
      </p:sp>
      <p:sp>
        <p:nvSpPr>
          <p:cNvPr id="155" name="Google Shape;155;p1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6" name="Google Shape;156;p16"/>
          <p:cNvPicPr preferRelativeResize="0"/>
          <p:nvPr/>
        </p:nvPicPr>
        <p:blipFill>
          <a:blip r:embed="rId3">
            <a:alphaModFix/>
          </a:blip>
          <a:stretch>
            <a:fillRect/>
          </a:stretch>
        </p:blipFill>
        <p:spPr>
          <a:xfrm>
            <a:off x="807650" y="294475"/>
            <a:ext cx="8159101" cy="4423449"/>
          </a:xfrm>
          <a:prstGeom prst="rect">
            <a:avLst/>
          </a:prstGeom>
          <a:noFill/>
          <a:ln>
            <a:noFill/>
          </a:ln>
        </p:spPr>
      </p:pic>
      <p:sp>
        <p:nvSpPr>
          <p:cNvPr id="157" name="Google Shape;157;p16"/>
          <p:cNvSpPr txBox="1"/>
          <p:nvPr/>
        </p:nvSpPr>
        <p:spPr>
          <a:xfrm>
            <a:off x="1748225" y="4738450"/>
            <a:ext cx="69528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solidFill>
                  <a:srgbClr val="FFFFFF"/>
                </a:solidFill>
                <a:latin typeface="Lato"/>
                <a:ea typeface="Lato"/>
                <a:cs typeface="Lato"/>
                <a:sym typeface="Lato"/>
              </a:rPr>
              <a:t>[1]</a:t>
            </a:r>
            <a:endParaRPr sz="1000">
              <a:solidFill>
                <a:srgbClr val="FFFFFF"/>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Results</a:t>
            </a:r>
            <a:endParaRPr/>
          </a:p>
        </p:txBody>
      </p:sp>
      <p:pic>
        <p:nvPicPr>
          <p:cNvPr id="163" name="Google Shape;163;p17" title="ak_side.mp4">
            <a:hlinkClick r:id="rId3"/>
          </p:cNvPr>
          <p:cNvPicPr preferRelativeResize="0"/>
          <p:nvPr/>
        </p:nvPicPr>
        <p:blipFill>
          <a:blip r:embed="rId4">
            <a:alphaModFix/>
          </a:blip>
          <a:stretch>
            <a:fillRect/>
          </a:stretch>
        </p:blipFill>
        <p:spPr>
          <a:xfrm>
            <a:off x="2286000" y="1307850"/>
            <a:ext cx="4572000" cy="3429000"/>
          </a:xfrm>
          <a:prstGeom prst="rect">
            <a:avLst/>
          </a:prstGeom>
          <a:noFill/>
          <a:ln>
            <a:noFill/>
          </a:ln>
        </p:spPr>
      </p:pic>
      <p:pic>
        <p:nvPicPr>
          <p:cNvPr id="164" name="Google Shape;164;p17" title="biden2_out.mp4">
            <a:hlinkClick r:id="rId5"/>
          </p:cNvPr>
          <p:cNvPicPr preferRelativeResize="0"/>
          <p:nvPr/>
        </p:nvPicPr>
        <p:blipFill>
          <a:blip r:embed="rId6">
            <a:alphaModFix/>
          </a:blip>
          <a:stretch>
            <a:fillRect/>
          </a:stretch>
        </p:blipFill>
        <p:spPr>
          <a:xfrm>
            <a:off x="1820300" y="1051500"/>
            <a:ext cx="5379975" cy="3741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par>
                                <p:cTn id="8" presetID="10" presetClass="entr" presetSubtype="0" fill="hold"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Experiments</a:t>
            </a:r>
            <a:endParaRPr/>
          </a:p>
        </p:txBody>
      </p:sp>
      <p:sp>
        <p:nvSpPr>
          <p:cNvPr id="170" name="Google Shape;170;p18"/>
          <p:cNvSpPr txBox="1">
            <a:spLocks noGrp="1"/>
          </p:cNvSpPr>
          <p:nvPr>
            <p:ph type="body" idx="1"/>
          </p:nvPr>
        </p:nvSpPr>
        <p:spPr>
          <a:xfrm>
            <a:off x="1297500" y="1567550"/>
            <a:ext cx="7038900" cy="3406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dirty="0"/>
              <a:t>Weighted L1 reconstruction loss</a:t>
            </a:r>
            <a:endParaRPr b="1" dirty="0"/>
          </a:p>
          <a:p>
            <a:pPr marL="457200" lvl="0" indent="-311150" algn="l" rtl="0">
              <a:spcBef>
                <a:spcPts val="1200"/>
              </a:spcBef>
              <a:spcAft>
                <a:spcPts val="0"/>
              </a:spcAft>
              <a:buSzPts val="1300"/>
              <a:buChar char="●"/>
            </a:pPr>
            <a:r>
              <a:rPr lang="en" dirty="0"/>
              <a:t>Idea: Lip reason contributes to </a:t>
            </a:r>
            <a:r>
              <a:rPr lang="en" u="sng" dirty="0"/>
              <a:t>less than 4% </a:t>
            </a:r>
            <a:r>
              <a:rPr lang="en" dirty="0"/>
              <a:t>of the total reconstruction loss. Can we improve by </a:t>
            </a:r>
            <a:r>
              <a:rPr lang="en" b="1" u="sng" dirty="0"/>
              <a:t>focusing</a:t>
            </a:r>
            <a:r>
              <a:rPr lang="en" u="sng" dirty="0"/>
              <a:t> on the lip region</a:t>
            </a:r>
            <a:r>
              <a:rPr lang="en" dirty="0"/>
              <a:t>.</a:t>
            </a:r>
            <a:br>
              <a:rPr lang="en" dirty="0"/>
            </a:br>
            <a:endParaRPr dirty="0"/>
          </a:p>
          <a:p>
            <a:pPr marL="457200" lvl="0" indent="-311150" algn="l" rtl="0">
              <a:spcBef>
                <a:spcPts val="0"/>
              </a:spcBef>
              <a:spcAft>
                <a:spcPts val="0"/>
              </a:spcAft>
              <a:buSzPts val="1300"/>
              <a:buChar char="●"/>
            </a:pPr>
            <a:r>
              <a:rPr lang="en" dirty="0"/>
              <a:t>Early epochs vs late epochs reconstruction loss. </a:t>
            </a:r>
            <a:br>
              <a:rPr lang="en" dirty="0"/>
            </a:br>
            <a:r>
              <a:rPr lang="en" dirty="0"/>
              <a:t> </a:t>
            </a:r>
            <a:endParaRPr dirty="0"/>
          </a:p>
          <a:p>
            <a:pPr marL="457200" lvl="0" indent="-311150" algn="l" rtl="0">
              <a:spcBef>
                <a:spcPts val="0"/>
              </a:spcBef>
              <a:spcAft>
                <a:spcPts val="0"/>
              </a:spcAft>
              <a:buSzPts val="1300"/>
              <a:buChar char="●"/>
            </a:pPr>
            <a:r>
              <a:rPr lang="en" dirty="0"/>
              <a:t>Target pose prior(actual frame with masked lower portion): Generative model learns to    </a:t>
            </a:r>
          </a:p>
          <a:p>
            <a:pPr marL="146050" lvl="0" indent="0" algn="l" rtl="0">
              <a:spcBef>
                <a:spcPts val="0"/>
              </a:spcBef>
              <a:spcAft>
                <a:spcPts val="0"/>
              </a:spcAft>
              <a:buSzPts val="1300"/>
              <a:buNone/>
            </a:pPr>
            <a:r>
              <a:rPr lang="en" dirty="0"/>
              <a:t>                                                     copy the remaining portion anyways. So,  focusing  on lip region is </a:t>
            </a:r>
            <a:br>
              <a:rPr lang="en" dirty="0"/>
            </a:br>
            <a:r>
              <a:rPr lang="en" dirty="0"/>
              <a:t>                                                     anyways redundant after few initial epochs.</a:t>
            </a:r>
            <a:endParaRPr dirty="0"/>
          </a:p>
          <a:p>
            <a:pPr marL="457200" lvl="0" indent="0" algn="l" rtl="0">
              <a:spcBef>
                <a:spcPts val="1200"/>
              </a:spcBef>
              <a:spcAft>
                <a:spcPts val="0"/>
              </a:spcAft>
              <a:buNone/>
            </a:pPr>
            <a:br>
              <a:rPr lang="en" dirty="0"/>
            </a:br>
            <a:endParaRPr dirty="0"/>
          </a:p>
          <a:p>
            <a:pPr marL="457200" lvl="0" indent="-311150" algn="l" rtl="0">
              <a:spcBef>
                <a:spcPts val="1200"/>
              </a:spcBef>
              <a:spcAft>
                <a:spcPts val="0"/>
              </a:spcAft>
              <a:buSzPts val="1300"/>
              <a:buChar char="●"/>
            </a:pPr>
            <a:r>
              <a:rPr lang="en" dirty="0"/>
              <a:t>Pixel level reconstruction is not a strong judge of lip-sync.</a:t>
            </a:r>
            <a:br>
              <a:rPr lang="en" dirty="0"/>
            </a:br>
            <a:endParaRPr dirty="0"/>
          </a:p>
        </p:txBody>
      </p:sp>
      <p:pic>
        <p:nvPicPr>
          <p:cNvPr id="171" name="Google Shape;171;p18"/>
          <p:cNvPicPr preferRelativeResize="0"/>
          <p:nvPr/>
        </p:nvPicPr>
        <p:blipFill>
          <a:blip r:embed="rId5">
            <a:alphaModFix/>
          </a:blip>
          <a:stretch>
            <a:fillRect/>
          </a:stretch>
        </p:blipFill>
        <p:spPr>
          <a:xfrm>
            <a:off x="4435475" y="393750"/>
            <a:ext cx="4247776" cy="1389300"/>
          </a:xfrm>
          <a:prstGeom prst="rect">
            <a:avLst/>
          </a:prstGeom>
          <a:noFill/>
          <a:ln>
            <a:noFill/>
          </a:ln>
        </p:spPr>
      </p:pic>
      <p:cxnSp>
        <p:nvCxnSpPr>
          <p:cNvPr id="172" name="Google Shape;172;p18"/>
          <p:cNvCxnSpPr/>
          <p:nvPr/>
        </p:nvCxnSpPr>
        <p:spPr>
          <a:xfrm flipH="1">
            <a:off x="3850275" y="546125"/>
            <a:ext cx="2703300" cy="1232400"/>
          </a:xfrm>
          <a:prstGeom prst="straightConnector1">
            <a:avLst/>
          </a:prstGeom>
          <a:noFill/>
          <a:ln w="28575" cap="flat" cmpd="sng">
            <a:solidFill>
              <a:srgbClr val="FF0000"/>
            </a:solidFill>
            <a:prstDash val="solid"/>
            <a:round/>
            <a:headEnd type="none" w="med" len="med"/>
            <a:tailEnd type="none" w="med" len="med"/>
          </a:ln>
        </p:spPr>
      </p:cxnSp>
      <p:cxnSp>
        <p:nvCxnSpPr>
          <p:cNvPr id="173" name="Google Shape;173;p18"/>
          <p:cNvCxnSpPr/>
          <p:nvPr/>
        </p:nvCxnSpPr>
        <p:spPr>
          <a:xfrm rot="10800000" flipH="1">
            <a:off x="3835363" y="1645650"/>
            <a:ext cx="2784600" cy="132900"/>
          </a:xfrm>
          <a:prstGeom prst="straightConnector1">
            <a:avLst/>
          </a:prstGeom>
          <a:noFill/>
          <a:ln w="28575" cap="flat" cmpd="sng">
            <a:solidFill>
              <a:srgbClr val="FF0000"/>
            </a:solidFill>
            <a:prstDash val="solid"/>
            <a:round/>
            <a:headEnd type="none" w="med" len="med"/>
            <a:tailEnd type="none" w="med" len="med"/>
          </a:ln>
        </p:spPr>
      </p:cxnSp>
      <p:pic>
        <p:nvPicPr>
          <p:cNvPr id="174" name="Google Shape;174;p18"/>
          <p:cNvPicPr preferRelativeResize="0"/>
          <p:nvPr/>
        </p:nvPicPr>
        <p:blipFill>
          <a:blip r:embed="rId6">
            <a:alphaModFix/>
          </a:blip>
          <a:stretch>
            <a:fillRect/>
          </a:stretch>
        </p:blipFill>
        <p:spPr>
          <a:xfrm>
            <a:off x="1884975" y="3271802"/>
            <a:ext cx="1202354" cy="877412"/>
          </a:xfrm>
          <a:prstGeom prst="rect">
            <a:avLst/>
          </a:prstGeom>
          <a:noFill/>
          <a:ln>
            <a:noFill/>
          </a:ln>
        </p:spPr>
      </p:pic>
      <p:sp>
        <p:nvSpPr>
          <p:cNvPr id="24" name="Rectangle 23">
            <a:extLst>
              <a:ext uri="{FF2B5EF4-FFF2-40B4-BE49-F238E27FC236}">
                <a16:creationId xmlns:a16="http://schemas.microsoft.com/office/drawing/2014/main" id="{EBE98863-0B04-084D-AEA0-9D926FE284FE}"/>
              </a:ext>
            </a:extLst>
          </p:cNvPr>
          <p:cNvSpPr/>
          <p:nvPr/>
        </p:nvSpPr>
        <p:spPr>
          <a:xfrm>
            <a:off x="1582994" y="3696929"/>
            <a:ext cx="1936954" cy="58993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509CACC6-F05D-4148-8D3A-22D9FD754C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718"/>
    </mc:Choice>
    <mc:Fallback xmlns="">
      <p:transition spd="slow" advTm="4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9"/>
          <p:cNvPicPr preferRelativeResize="0"/>
          <p:nvPr/>
        </p:nvPicPr>
        <p:blipFill>
          <a:blip r:embed="rId5">
            <a:alphaModFix/>
          </a:blip>
          <a:stretch>
            <a:fillRect/>
          </a:stretch>
        </p:blipFill>
        <p:spPr>
          <a:xfrm>
            <a:off x="4442150" y="404175"/>
            <a:ext cx="4303299" cy="1374474"/>
          </a:xfrm>
          <a:prstGeom prst="rect">
            <a:avLst/>
          </a:prstGeom>
          <a:noFill/>
          <a:ln>
            <a:noFill/>
          </a:ln>
        </p:spPr>
      </p:pic>
      <p:sp>
        <p:nvSpPr>
          <p:cNvPr id="180" name="Google Shape;180;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Experiments</a:t>
            </a:r>
            <a:endParaRPr/>
          </a:p>
        </p:txBody>
      </p:sp>
      <p:sp>
        <p:nvSpPr>
          <p:cNvPr id="181" name="Google Shape;181;p1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Discriminator Network</a:t>
            </a:r>
            <a:endParaRPr b="1"/>
          </a:p>
          <a:p>
            <a:pPr marL="457200" lvl="0" indent="-311150" algn="l" rtl="0">
              <a:spcBef>
                <a:spcPts val="1200"/>
              </a:spcBef>
              <a:spcAft>
                <a:spcPts val="0"/>
              </a:spcAft>
              <a:buSzPts val="1300"/>
              <a:buChar char="●"/>
            </a:pPr>
            <a:r>
              <a:rPr lang="en"/>
              <a:t>Idea: Can we add a additional discriminator in Multi-task setting. </a:t>
            </a:r>
            <a:br>
              <a:rPr lang="en"/>
            </a:br>
            <a:endParaRPr/>
          </a:p>
          <a:p>
            <a:pPr marL="457200" lvl="0" indent="-311150" algn="l" rtl="0">
              <a:spcBef>
                <a:spcPts val="0"/>
              </a:spcBef>
              <a:spcAft>
                <a:spcPts val="0"/>
              </a:spcAft>
              <a:buSzPts val="1300"/>
              <a:buChar char="●"/>
            </a:pPr>
            <a:r>
              <a:rPr lang="en"/>
              <a:t>In literature: Researcher have tried with </a:t>
            </a:r>
            <a:r>
              <a:rPr lang="en" b="1" u="sng"/>
              <a:t>Expert Lip-sync discriminator,</a:t>
            </a:r>
            <a:r>
              <a:rPr lang="en" b="1"/>
              <a:t> </a:t>
            </a:r>
            <a:r>
              <a:rPr lang="en"/>
              <a:t>which is not fine-tuned during model training.  Having a Lip-sync expert (pre-trained)  as an additional supervision helps to accurately discriminate and enforce lip-sync in generated images.</a:t>
            </a:r>
            <a:br>
              <a:rPr lang="en"/>
            </a:br>
            <a:endParaRPr/>
          </a:p>
          <a:p>
            <a:pPr marL="457200" lvl="0" indent="-311150" algn="l" rtl="0">
              <a:spcBef>
                <a:spcPts val="0"/>
              </a:spcBef>
              <a:spcAft>
                <a:spcPts val="0"/>
              </a:spcAft>
              <a:buSzPts val="1300"/>
              <a:buChar char="●"/>
            </a:pPr>
            <a:r>
              <a:rPr lang="en"/>
              <a:t>Testing discriminator network :  ~63% on 1000 randomly generated lip sync face images</a:t>
            </a:r>
            <a:br>
              <a:rPr lang="en"/>
            </a:br>
            <a:r>
              <a:rPr lang="en"/>
              <a:t>(due to lot of artifacts due to large scale and pose variations)</a:t>
            </a:r>
            <a:br>
              <a:rPr lang="en"/>
            </a:br>
            <a:endParaRPr/>
          </a:p>
          <a:p>
            <a:pPr marL="457200" lvl="0" indent="0" algn="l" rtl="0">
              <a:spcBef>
                <a:spcPts val="1200"/>
              </a:spcBef>
              <a:spcAft>
                <a:spcPts val="1200"/>
              </a:spcAft>
              <a:buNone/>
            </a:pPr>
            <a:endParaRPr/>
          </a:p>
        </p:txBody>
      </p:sp>
      <p:cxnSp>
        <p:nvCxnSpPr>
          <p:cNvPr id="182" name="Google Shape;182;p19"/>
          <p:cNvCxnSpPr/>
          <p:nvPr/>
        </p:nvCxnSpPr>
        <p:spPr>
          <a:xfrm flipH="1">
            <a:off x="3225150" y="413300"/>
            <a:ext cx="4413300" cy="1343100"/>
          </a:xfrm>
          <a:prstGeom prst="straightConnector1">
            <a:avLst/>
          </a:prstGeom>
          <a:noFill/>
          <a:ln w="28575" cap="flat" cmpd="sng">
            <a:solidFill>
              <a:srgbClr val="FF0000"/>
            </a:solidFill>
            <a:prstDash val="solid"/>
            <a:round/>
            <a:headEnd type="none" w="med" len="med"/>
            <a:tailEnd type="none" w="med" len="med"/>
          </a:ln>
        </p:spPr>
      </p:cxnSp>
      <p:cxnSp>
        <p:nvCxnSpPr>
          <p:cNvPr id="183" name="Google Shape;183;p19"/>
          <p:cNvCxnSpPr/>
          <p:nvPr/>
        </p:nvCxnSpPr>
        <p:spPr>
          <a:xfrm rot="10800000" flipH="1">
            <a:off x="3232500" y="1741825"/>
            <a:ext cx="4723200" cy="29400"/>
          </a:xfrm>
          <a:prstGeom prst="straightConnector1">
            <a:avLst/>
          </a:prstGeom>
          <a:noFill/>
          <a:ln w="28575" cap="flat" cmpd="sng">
            <a:solidFill>
              <a:srgbClr val="FF0000"/>
            </a:solidFill>
            <a:prstDash val="solid"/>
            <a:round/>
            <a:headEnd type="none" w="med" len="med"/>
            <a:tailEnd type="none" w="med" len="med"/>
          </a:ln>
        </p:spPr>
      </p:cxnSp>
      <p:pic>
        <p:nvPicPr>
          <p:cNvPr id="14" name="Audio 13">
            <a:hlinkClick r:id="" action="ppaction://media"/>
            <a:extLst>
              <a:ext uri="{FF2B5EF4-FFF2-40B4-BE49-F238E27FC236}">
                <a16:creationId xmlns:a16="http://schemas.microsoft.com/office/drawing/2014/main" id="{D62D0126-C0E8-3F4A-8E90-72DDE54F3F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71"/>
    </mc:Choice>
    <mc:Fallback xmlns="">
      <p:transition spd="slow" advTm="32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Limitations of LipGAN Model</a:t>
            </a:r>
            <a:endParaRPr/>
          </a:p>
        </p:txBody>
      </p:sp>
      <p:sp>
        <p:nvSpPr>
          <p:cNvPr id="189" name="Google Shape;189;p2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fontScale="92500" lnSpcReduction="20000"/>
          </a:bodyPr>
          <a:lstStyle/>
          <a:p>
            <a:pPr marL="457200" lvl="0" indent="-311150" algn="l" rtl="0">
              <a:spcBef>
                <a:spcPts val="0"/>
              </a:spcBef>
              <a:spcAft>
                <a:spcPts val="0"/>
              </a:spcAft>
              <a:buSzPts val="1300"/>
              <a:buChar char="●"/>
            </a:pPr>
            <a:r>
              <a:rPr lang="en" b="1"/>
              <a:t>Difficult  to  </a:t>
            </a:r>
            <a:r>
              <a:rPr lang="en" b="1" u="sng"/>
              <a:t>quantitatively</a:t>
            </a:r>
            <a:r>
              <a:rPr lang="en" b="1"/>
              <a:t> measure  shortcomings</a:t>
            </a:r>
            <a:br>
              <a:rPr lang="en" b="1"/>
            </a:br>
            <a:br>
              <a:rPr lang="en" b="1"/>
            </a:br>
            <a:endParaRPr b="1"/>
          </a:p>
          <a:p>
            <a:pPr marL="914400" lvl="0" indent="-311150" algn="l" rtl="0">
              <a:spcBef>
                <a:spcPts val="0"/>
              </a:spcBef>
              <a:spcAft>
                <a:spcPts val="0"/>
              </a:spcAft>
              <a:buClr>
                <a:srgbClr val="FFFFFF"/>
              </a:buClr>
              <a:buSzPts val="1300"/>
              <a:buChar char="●"/>
            </a:pPr>
            <a:r>
              <a:rPr lang="en" u="sng">
                <a:solidFill>
                  <a:srgbClr val="FFFFFF"/>
                </a:solidFill>
              </a:rPr>
              <a:t>Landmark Distance</a:t>
            </a:r>
            <a:br>
              <a:rPr lang="en">
                <a:solidFill>
                  <a:srgbClr val="FFFFFF"/>
                </a:solidFill>
              </a:rPr>
            </a:br>
            <a:r>
              <a:rPr lang="en">
                <a:solidFill>
                  <a:srgbClr val="FFFFFF"/>
                </a:solidFill>
              </a:rPr>
              <a:t>(the lower the better)</a:t>
            </a:r>
            <a:br>
              <a:rPr lang="en" sz="1600">
                <a:solidFill>
                  <a:srgbClr val="FFFFFF"/>
                </a:solidFill>
                <a:latin typeface="Arial"/>
                <a:ea typeface="Arial"/>
                <a:cs typeface="Arial"/>
                <a:sym typeface="Arial"/>
              </a:rPr>
            </a:br>
            <a:br>
              <a:rPr lang="en" sz="1600">
                <a:solidFill>
                  <a:srgbClr val="FFFFFF"/>
                </a:solidFill>
                <a:latin typeface="Arial"/>
                <a:ea typeface="Arial"/>
                <a:cs typeface="Arial"/>
                <a:sym typeface="Arial"/>
              </a:rPr>
            </a:br>
            <a:r>
              <a:rPr lang="en">
                <a:solidFill>
                  <a:srgbClr val="FFFFFF"/>
                </a:solidFill>
              </a:rPr>
              <a:t>Shortcoming: Just reducing lip movement globally (as in mumbling) will satisfy this.</a:t>
            </a:r>
            <a:br>
              <a:rPr lang="en">
                <a:solidFill>
                  <a:srgbClr val="FFFFFF"/>
                </a:solidFill>
              </a:rPr>
            </a:br>
            <a:endParaRPr>
              <a:solidFill>
                <a:srgbClr val="FFFFFF"/>
              </a:solidFill>
            </a:endParaRPr>
          </a:p>
          <a:p>
            <a:pPr marL="914400" lvl="0" indent="-311150" algn="l" rtl="0">
              <a:spcBef>
                <a:spcPts val="0"/>
              </a:spcBef>
              <a:spcAft>
                <a:spcPts val="0"/>
              </a:spcAft>
              <a:buClr>
                <a:srgbClr val="FFFFFF"/>
              </a:buClr>
              <a:buSzPts val="1300"/>
              <a:buChar char="●"/>
            </a:pPr>
            <a:r>
              <a:rPr lang="en" u="sng">
                <a:solidFill>
                  <a:srgbClr val="FFFFFF"/>
                </a:solidFill>
              </a:rPr>
              <a:t>PSNR</a:t>
            </a:r>
            <a:r>
              <a:rPr lang="en">
                <a:solidFill>
                  <a:srgbClr val="FFFFFF"/>
                </a:solidFill>
              </a:rPr>
              <a:t>: Developed to evaluate the overall image quality and not fine-grained lip sync error. Same for SSIM (</a:t>
            </a:r>
            <a:r>
              <a:rPr lang="en" sz="1250">
                <a:solidFill>
                  <a:srgbClr val="FFFFFF"/>
                </a:solidFill>
                <a:latin typeface="Arial"/>
                <a:ea typeface="Arial"/>
                <a:cs typeface="Arial"/>
                <a:sym typeface="Arial"/>
              </a:rPr>
              <a:t>Structural SIMilarity (SSIM) Index)</a:t>
            </a:r>
            <a:endParaRPr>
              <a:solidFill>
                <a:srgbClr val="FFFFFF"/>
              </a:solidFill>
            </a:endParaRPr>
          </a:p>
          <a:p>
            <a:pPr marL="0" lvl="0" indent="0" algn="l" rtl="0">
              <a:spcBef>
                <a:spcPts val="1200"/>
              </a:spcBef>
              <a:spcAft>
                <a:spcPts val="1200"/>
              </a:spcAft>
              <a:buNone/>
            </a:pPr>
            <a:br>
              <a:rPr lang="en">
                <a:solidFill>
                  <a:srgbClr val="999999"/>
                </a:solidFill>
              </a:rPr>
            </a:br>
            <a:br>
              <a:rPr lang="en">
                <a:solidFill>
                  <a:srgbClr val="999999"/>
                </a:solidFill>
              </a:rPr>
            </a:br>
            <a:endParaRPr>
              <a:solidFill>
                <a:srgbClr val="999999"/>
              </a:solidFill>
            </a:endParaRPr>
          </a:p>
        </p:txBody>
      </p:sp>
      <p:pic>
        <p:nvPicPr>
          <p:cNvPr id="190" name="Google Shape;190;p20"/>
          <p:cNvPicPr preferRelativeResize="0"/>
          <p:nvPr/>
        </p:nvPicPr>
        <p:blipFill>
          <a:blip r:embed="rId5">
            <a:alphaModFix/>
          </a:blip>
          <a:stretch>
            <a:fillRect/>
          </a:stretch>
        </p:blipFill>
        <p:spPr>
          <a:xfrm>
            <a:off x="4204275" y="1980675"/>
            <a:ext cx="3603925" cy="749975"/>
          </a:xfrm>
          <a:prstGeom prst="rect">
            <a:avLst/>
          </a:prstGeom>
          <a:noFill/>
          <a:ln>
            <a:noFill/>
          </a:ln>
        </p:spPr>
      </p:pic>
      <p:pic>
        <p:nvPicPr>
          <p:cNvPr id="3" name="Audio 2">
            <a:hlinkClick r:id="" action="ppaction://media"/>
            <a:extLst>
              <a:ext uri="{FF2B5EF4-FFF2-40B4-BE49-F238E27FC236}">
                <a16:creationId xmlns:a16="http://schemas.microsoft.com/office/drawing/2014/main" id="{C7555E23-739F-044C-948D-500FDD1F4E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262"/>
    </mc:Choice>
    <mc:Fallback xmlns="">
      <p:transition spd="slow" advTm="33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Limitations of LipGAN Model</a:t>
            </a:r>
            <a:endParaRPr/>
          </a:p>
        </p:txBody>
      </p:sp>
      <p:sp>
        <p:nvSpPr>
          <p:cNvPr id="196" name="Google Shape;196;p21"/>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666666"/>
              </a:buClr>
              <a:buSzPts val="1300"/>
              <a:buChar char="●"/>
            </a:pPr>
            <a:r>
              <a:rPr lang="en">
                <a:solidFill>
                  <a:srgbClr val="666666"/>
                </a:solidFill>
              </a:rPr>
              <a:t>Difficult  to  quantitatively measure  shortcomings</a:t>
            </a:r>
            <a:endParaRPr>
              <a:solidFill>
                <a:srgbClr val="666666"/>
              </a:solidFill>
            </a:endParaRPr>
          </a:p>
          <a:p>
            <a:pPr marL="457200" lvl="0" indent="-311150" algn="l" rtl="0">
              <a:spcBef>
                <a:spcPts val="0"/>
              </a:spcBef>
              <a:spcAft>
                <a:spcPts val="0"/>
              </a:spcAft>
              <a:buSzPts val="1300"/>
              <a:buChar char="●"/>
            </a:pPr>
            <a:r>
              <a:rPr lang="en" b="1"/>
              <a:t>Spurious lip region detection			</a:t>
            </a:r>
            <a:endParaRPr b="1"/>
          </a:p>
          <a:p>
            <a:pPr marL="457200" lvl="0" indent="0" algn="l" rtl="0">
              <a:spcBef>
                <a:spcPts val="1200"/>
              </a:spcBef>
              <a:spcAft>
                <a:spcPts val="1200"/>
              </a:spcAft>
              <a:buNone/>
            </a:pPr>
            <a:endParaRPr/>
          </a:p>
        </p:txBody>
      </p:sp>
      <p:pic>
        <p:nvPicPr>
          <p:cNvPr id="197" name="Google Shape;197;p21"/>
          <p:cNvPicPr preferRelativeResize="0"/>
          <p:nvPr/>
        </p:nvPicPr>
        <p:blipFill>
          <a:blip r:embed="rId5">
            <a:alphaModFix/>
          </a:blip>
          <a:stretch>
            <a:fillRect/>
          </a:stretch>
        </p:blipFill>
        <p:spPr>
          <a:xfrm>
            <a:off x="3200850" y="2168525"/>
            <a:ext cx="2742300" cy="914100"/>
          </a:xfrm>
          <a:prstGeom prst="rect">
            <a:avLst/>
          </a:prstGeom>
          <a:noFill/>
          <a:ln>
            <a:noFill/>
          </a:ln>
        </p:spPr>
      </p:pic>
      <p:pic>
        <p:nvPicPr>
          <p:cNvPr id="198" name="Google Shape;198;p21"/>
          <p:cNvPicPr preferRelativeResize="0"/>
          <p:nvPr/>
        </p:nvPicPr>
        <p:blipFill>
          <a:blip r:embed="rId6">
            <a:alphaModFix/>
          </a:blip>
          <a:stretch>
            <a:fillRect/>
          </a:stretch>
        </p:blipFill>
        <p:spPr>
          <a:xfrm>
            <a:off x="3200400" y="3082625"/>
            <a:ext cx="2743200" cy="914400"/>
          </a:xfrm>
          <a:prstGeom prst="rect">
            <a:avLst/>
          </a:prstGeom>
          <a:noFill/>
          <a:ln>
            <a:noFill/>
          </a:ln>
        </p:spPr>
      </p:pic>
      <p:pic>
        <p:nvPicPr>
          <p:cNvPr id="6" name="Audio 5">
            <a:hlinkClick r:id="" action="ppaction://media"/>
            <a:extLst>
              <a:ext uri="{FF2B5EF4-FFF2-40B4-BE49-F238E27FC236}">
                <a16:creationId xmlns:a16="http://schemas.microsoft.com/office/drawing/2014/main" id="{BC2D3054-C1E7-0241-8492-7AA6131A5A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72"/>
    </mc:Choice>
    <mc:Fallback xmlns="">
      <p:transition spd="slow" advTm="19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5"/>
</p:tagLst>
</file>

<file path=ppt/tags/tag2.xml><?xml version="1.0" encoding="utf-8"?>
<p:tagLst xmlns:a="http://schemas.openxmlformats.org/drawingml/2006/main" xmlns:r="http://schemas.openxmlformats.org/officeDocument/2006/relationships" xmlns:p="http://schemas.openxmlformats.org/presentationml/2006/main">
  <p:tag name="TIMING" val="|22.2"/>
</p:tagLst>
</file>

<file path=ppt/tags/tag3.xml><?xml version="1.0" encoding="utf-8"?>
<p:tagLst xmlns:a="http://schemas.openxmlformats.org/drawingml/2006/main" xmlns:r="http://schemas.openxmlformats.org/officeDocument/2006/relationships" xmlns:p="http://schemas.openxmlformats.org/presentationml/2006/main">
  <p:tag name="TIMING" val="|13.5"/>
</p:tagLst>
</file>

<file path=ppt/tags/tag4.xml><?xml version="1.0" encoding="utf-8"?>
<p:tagLst xmlns:a="http://schemas.openxmlformats.org/drawingml/2006/main" xmlns:r="http://schemas.openxmlformats.org/officeDocument/2006/relationships" xmlns:p="http://schemas.openxmlformats.org/presentationml/2006/main">
  <p:tag name="TIMING" val="|13.2|1.2|1.7"/>
</p:tagLst>
</file>

<file path=ppt/tags/tag5.xml><?xml version="1.0" encoding="utf-8"?>
<p:tagLst xmlns:a="http://schemas.openxmlformats.org/drawingml/2006/main" xmlns:r="http://schemas.openxmlformats.org/officeDocument/2006/relationships" xmlns:p="http://schemas.openxmlformats.org/presentationml/2006/main">
  <p:tag name="TIMING" val="|20.8"/>
</p:tagLst>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2593</Words>
  <Application>Microsoft Macintosh PowerPoint</Application>
  <PresentationFormat>On-screen Show (16:9)</PresentationFormat>
  <Paragraphs>212</Paragraphs>
  <Slides>21</Slides>
  <Notes>21</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Roboto</vt:lpstr>
      <vt:lpstr>Montserrat</vt:lpstr>
      <vt:lpstr>Arial</vt:lpstr>
      <vt:lpstr>Lato</vt:lpstr>
      <vt:lpstr>Focus</vt:lpstr>
      <vt:lpstr>CS 766 - SPEECH TO LIP SYNC GENERATION </vt:lpstr>
      <vt:lpstr>Speech to Lip Sync Generation </vt:lpstr>
      <vt:lpstr>Dataset / Preprocessing </vt:lpstr>
      <vt:lpstr>Architecture of Network </vt:lpstr>
      <vt:lpstr>Results</vt:lpstr>
      <vt:lpstr>Experiments</vt:lpstr>
      <vt:lpstr>Experiments</vt:lpstr>
      <vt:lpstr>Limitations of LipGAN Model</vt:lpstr>
      <vt:lpstr>Limitations of LipGAN Model</vt:lpstr>
      <vt:lpstr>Limitations of LipGAN Model</vt:lpstr>
      <vt:lpstr>Limitations of LipGAN Model</vt:lpstr>
      <vt:lpstr>Limitations of LipGAN Model</vt:lpstr>
      <vt:lpstr>Limitations of LipGAN Model</vt:lpstr>
      <vt:lpstr>Implementation Challenges</vt:lpstr>
      <vt:lpstr>Discussion &amp; Future Work</vt:lpstr>
      <vt:lpstr>Discussion &amp; Future Work</vt:lpstr>
      <vt:lpstr>Discussion &amp; Future Work</vt:lpstr>
      <vt:lpstr>Privacy Matters!</vt:lpstr>
      <vt:lpstr>One last demo!</vt:lpstr>
      <vt:lpstr>References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766 - SPEECH TO LIP SYNC GENERATION </dc:title>
  <dc:subject/>
  <dc:creator/>
  <cp:keywords/>
  <dc:description/>
  <cp:lastModifiedBy>ABHAY KUMAR</cp:lastModifiedBy>
  <cp:revision>15</cp:revision>
  <dcterms:modified xsi:type="dcterms:W3CDTF">2021-05-03T23:10:23Z</dcterms:modified>
  <cp:category/>
</cp:coreProperties>
</file>